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89" r:id="rId12"/>
    <p:sldId id="269" r:id="rId13"/>
    <p:sldId id="268" r:id="rId14"/>
    <p:sldId id="275" r:id="rId15"/>
    <p:sldId id="274" r:id="rId16"/>
    <p:sldId id="271" r:id="rId17"/>
    <p:sldId id="288" r:id="rId18"/>
    <p:sldId id="287" r:id="rId19"/>
    <p:sldId id="292" r:id="rId20"/>
    <p:sldId id="293" r:id="rId21"/>
    <p:sldId id="294" r:id="rId22"/>
    <p:sldId id="285" r:id="rId23"/>
    <p:sldId id="286" r:id="rId24"/>
    <p:sldId id="284" r:id="rId25"/>
  </p:sldIdLst>
  <p:sldSz cx="9144000" cy="6858000" type="screen4x3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>
      <p:cViewPr varScale="1">
        <p:scale>
          <a:sx n="88" d="100"/>
          <a:sy n="88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77F5-99C6-422F-8ACC-07F8CD24A620}" type="datetimeFigureOut">
              <a:rPr lang="es-ES" smtClean="0"/>
              <a:pPr/>
              <a:t>27/07/2022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F9D-A4AE-4F83-9E45-97CB9771FFD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77F5-99C6-422F-8ACC-07F8CD24A620}" type="datetimeFigureOut">
              <a:rPr lang="es-ES" smtClean="0"/>
              <a:pPr/>
              <a:t>27/07/2022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F9D-A4AE-4F83-9E45-97CB9771FFD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77F5-99C6-422F-8ACC-07F8CD24A620}" type="datetimeFigureOut">
              <a:rPr lang="es-ES" smtClean="0"/>
              <a:pPr/>
              <a:t>27/07/2022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F9D-A4AE-4F83-9E45-97CB9771FFD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77F5-99C6-422F-8ACC-07F8CD24A620}" type="datetimeFigureOut">
              <a:rPr lang="es-ES" smtClean="0"/>
              <a:pPr/>
              <a:t>27/07/2022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F9D-A4AE-4F83-9E45-97CB9771FFD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77F5-99C6-422F-8ACC-07F8CD24A620}" type="datetimeFigureOut">
              <a:rPr lang="es-ES" smtClean="0"/>
              <a:pPr/>
              <a:t>27/07/2022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F9D-A4AE-4F83-9E45-97CB9771FFD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77F5-99C6-422F-8ACC-07F8CD24A620}" type="datetimeFigureOut">
              <a:rPr lang="es-ES" smtClean="0"/>
              <a:pPr/>
              <a:t>27/07/2022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F9D-A4AE-4F83-9E45-97CB9771FFD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77F5-99C6-422F-8ACC-07F8CD24A620}" type="datetimeFigureOut">
              <a:rPr lang="es-ES" smtClean="0"/>
              <a:pPr/>
              <a:t>27/07/2022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F9D-A4AE-4F83-9E45-97CB9771FFD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77F5-99C6-422F-8ACC-07F8CD24A620}" type="datetimeFigureOut">
              <a:rPr lang="es-ES" smtClean="0"/>
              <a:pPr/>
              <a:t>27/07/2022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F9D-A4AE-4F83-9E45-97CB9771FFD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77F5-99C6-422F-8ACC-07F8CD24A620}" type="datetimeFigureOut">
              <a:rPr lang="es-ES" smtClean="0"/>
              <a:pPr/>
              <a:t>27/07/2022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F9D-A4AE-4F83-9E45-97CB9771FFD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77F5-99C6-422F-8ACC-07F8CD24A620}" type="datetimeFigureOut">
              <a:rPr lang="es-ES" smtClean="0"/>
              <a:pPr/>
              <a:t>27/07/2022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F1F9D-A4AE-4F83-9E45-97CB9771FFD0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F77F5-99C6-422F-8ACC-07F8CD24A620}" type="datetimeFigureOut">
              <a:rPr lang="es-ES" smtClean="0"/>
              <a:pPr/>
              <a:t>27/07/2022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FF1F9D-A4AE-4F83-9E45-97CB9771FFD0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5F77F5-99C6-422F-8ACC-07F8CD24A620}" type="datetimeFigureOut">
              <a:rPr lang="es-ES" smtClean="0"/>
              <a:pPr/>
              <a:t>27/07/2022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FF1F9D-A4AE-4F83-9E45-97CB9771FFD0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Guia%20%20form-1.doc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Resumen%20General.docx" TargetMode="External"/><Relationship Id="rId4" Type="http://schemas.openxmlformats.org/officeDocument/2006/relationships/hyperlink" Target="FPM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Listado%20de%20Personal.doc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0"/>
            <a:ext cx="5929354" cy="28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14348" y="2357430"/>
            <a:ext cx="7643866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s-ES" sz="2800" dirty="0" smtClean="0">
              <a:solidFill>
                <a:schemeClr val="bg1"/>
              </a:solidFill>
            </a:endParaRPr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CAPACITACIÓN DE EVALUACIÓN DE DESEMPEÑO DEL PERSONAL</a:t>
            </a:r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 DE LAS FUERZAS ARMADAS</a:t>
            </a:r>
          </a:p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ES" sz="2800" b="1" dirty="0" smtClean="0">
                <a:solidFill>
                  <a:schemeClr val="bg1"/>
                </a:solidFill>
              </a:rPr>
              <a:t>PERÍODO </a:t>
            </a:r>
            <a:r>
              <a:rPr lang="es-ES" sz="3600" b="1" dirty="0" smtClean="0">
                <a:solidFill>
                  <a:schemeClr val="bg1"/>
                </a:solidFill>
              </a:rPr>
              <a:t>2022</a:t>
            </a:r>
            <a:endParaRPr lang="es-US" sz="2800" b="1" dirty="0">
              <a:solidFill>
                <a:schemeClr val="bg1"/>
              </a:solidFill>
            </a:endParaRPr>
          </a:p>
        </p:txBody>
      </p:sp>
      <p:pic>
        <p:nvPicPr>
          <p:cNvPr id="7" name="6 Imagen" descr="Resultado de imagen para ejercito de republica dominican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5456242"/>
            <a:ext cx="1571604" cy="126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Resultado de imagen para armada de republica dominican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367475"/>
            <a:ext cx="1575592" cy="14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Resultado de imagen para fuerza aerea de republica dominicana logo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42" y="5715233"/>
            <a:ext cx="1357290" cy="100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42" cy="103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14348" y="918504"/>
            <a:ext cx="75009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QUIENES SERÁN LOS EVALUADORES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00034" y="1847198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lo que respecta a las </a:t>
            </a:r>
            <a:r>
              <a:rPr lang="es-DO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Unidades Operativas</a:t>
            </a:r>
            <a:r>
              <a:rPr lang="es-DO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D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 MIDE, ERD, ARD, FARD, estará bajo la responsabilidad de los jefes de pelotones, o su equivalente.</a:t>
            </a:r>
          </a:p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</a:pPr>
            <a:endParaRPr lang="es-DO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lo que respecta a las </a:t>
            </a:r>
            <a:r>
              <a:rPr lang="es-DO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Unidades Administrativas </a:t>
            </a:r>
            <a:r>
              <a:rPr lang="es-D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 MIDE, ERD, ARD, FARD, los Encargados de Departamentos y Divisiones, según sea el caso, serán los evaluadores de menor nivel Jerárquico.</a:t>
            </a:r>
          </a:p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</a:pPr>
            <a:r>
              <a:rPr lang="es-D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DO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112108"/>
            <a:ext cx="3100334" cy="2078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553" y="4112109"/>
            <a:ext cx="3098471" cy="197620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1472" y="1071546"/>
            <a:ext cx="7920880" cy="3169492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El Director de cada dependencia de carácter administrativo designará los evaluadores del personal en funciones no directivas</a:t>
            </a:r>
            <a:r>
              <a:rPr lang="es-ES" sz="2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None/>
            </a:pPr>
            <a:endParaRPr lang="es-ES" sz="2000" dirty="0" smtClean="0">
              <a:solidFill>
                <a:schemeClr val="bg1"/>
              </a:solidFill>
            </a:endParaRPr>
          </a:p>
          <a:p>
            <a:pPr algn="just"/>
            <a:r>
              <a:rPr lang="es-ES" sz="2000" dirty="0" smtClean="0">
                <a:solidFill>
                  <a:schemeClr val="bg1"/>
                </a:solidFill>
              </a:rPr>
              <a:t>En el caso de que, durante el año, un miembro evaluado hubiese estado previamente asignado a otras dependencias, el evaluador deberá obtener un informe de las observaciones del superior de las unidades operativas o administrativas, a las que pertenecía el evaluado.</a:t>
            </a:r>
          </a:p>
          <a:p>
            <a:endParaRPr lang="es-DO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32" cy="116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96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74" cy="125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85786" y="1357298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FORMULARIOS</a:t>
            </a: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EVALUACIÓN DE DESEMPEÑO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00034" y="2643182"/>
            <a:ext cx="835824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endParaRPr lang="es-DO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Oficiales Generales y Superiores (F-1).</a:t>
            </a:r>
          </a:p>
          <a:p>
            <a:pPr marL="457200" indent="-457200" algn="just">
              <a:buClr>
                <a:srgbClr val="336600"/>
              </a:buClr>
              <a:buSzPct val="150000"/>
            </a:pPr>
            <a:endParaRPr lang="es-DO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Oficiales Subalternos (F-2). </a:t>
            </a:r>
          </a:p>
          <a:p>
            <a:pPr marL="457200" indent="-457200" algn="just">
              <a:buClr>
                <a:srgbClr val="336600"/>
              </a:buClr>
              <a:buSzPct val="150000"/>
            </a:pPr>
            <a:endParaRPr lang="es-DO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Suboficiales y Alistados (F-3). </a:t>
            </a:r>
          </a:p>
          <a:p>
            <a:pPr marL="457200" indent="-457200" algn="just"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endParaRPr lang="es-DO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Asimilados Militares (F-4).</a:t>
            </a:r>
            <a:endParaRPr lang="es-ES" sz="2400" dirty="0" smtClean="0">
              <a:solidFill>
                <a:schemeClr val="bg1"/>
              </a:solidFill>
            </a:endParaRPr>
          </a:p>
          <a:p>
            <a:pPr marL="457200" indent="-457200" algn="just"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endParaRPr lang="es-DO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643174" y="2000240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DO" sz="24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Estos se clasifican en</a:t>
            </a:r>
            <a:r>
              <a:rPr lang="es-DO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5819443"/>
            <a:ext cx="1785918" cy="103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50479"/>
          <a:stretch>
            <a:fillRect/>
          </a:stretch>
        </p:blipFill>
        <p:spPr bwMode="auto">
          <a:xfrm>
            <a:off x="214282" y="642918"/>
            <a:ext cx="4345073" cy="581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642918"/>
            <a:ext cx="4210063" cy="585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0" y="-109887"/>
            <a:ext cx="1785918" cy="103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57158" y="928670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INSTRUMENTOS PARA LA EVALUACIÓN DE DESEMPEÑO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8" name="Forma libre: forma 8">
            <a:hlinkClick r:id="rId3" action="ppaction://hlinkfile"/>
            <a:extLst>
              <a:ext uri="{FF2B5EF4-FFF2-40B4-BE49-F238E27FC236}">
                <a16:creationId xmlns:a16="http://schemas.microsoft.com/office/drawing/2014/main" xmlns="" id="{2E09F50A-EBC8-47AC-98D2-E04BDB83C552}"/>
              </a:ext>
            </a:extLst>
          </p:cNvPr>
          <p:cNvSpPr/>
          <p:nvPr/>
        </p:nvSpPr>
        <p:spPr>
          <a:xfrm>
            <a:off x="571472" y="2000240"/>
            <a:ext cx="3970339" cy="1071570"/>
          </a:xfrm>
          <a:custGeom>
            <a:avLst/>
            <a:gdLst>
              <a:gd name="connsiteX0" fmla="*/ 0 w 3202781"/>
              <a:gd name="connsiteY0" fmla="*/ 0 h 1281112"/>
              <a:gd name="connsiteX1" fmla="*/ 2562225 w 3202781"/>
              <a:gd name="connsiteY1" fmla="*/ 0 h 1281112"/>
              <a:gd name="connsiteX2" fmla="*/ 3202781 w 3202781"/>
              <a:gd name="connsiteY2" fmla="*/ 640556 h 1281112"/>
              <a:gd name="connsiteX3" fmla="*/ 2562225 w 3202781"/>
              <a:gd name="connsiteY3" fmla="*/ 1281112 h 1281112"/>
              <a:gd name="connsiteX4" fmla="*/ 0 w 3202781"/>
              <a:gd name="connsiteY4" fmla="*/ 1281112 h 1281112"/>
              <a:gd name="connsiteX5" fmla="*/ 640556 w 3202781"/>
              <a:gd name="connsiteY5" fmla="*/ 640556 h 1281112"/>
              <a:gd name="connsiteX6" fmla="*/ 0 w 3202781"/>
              <a:gd name="connsiteY6" fmla="*/ 0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2781" h="1281112">
                <a:moveTo>
                  <a:pt x="0" y="0"/>
                </a:moveTo>
                <a:lnTo>
                  <a:pt x="2562225" y="0"/>
                </a:lnTo>
                <a:lnTo>
                  <a:pt x="3202781" y="640556"/>
                </a:lnTo>
                <a:lnTo>
                  <a:pt x="2562225" y="1281112"/>
                </a:lnTo>
                <a:lnTo>
                  <a:pt x="0" y="1281112"/>
                </a:lnTo>
                <a:lnTo>
                  <a:pt x="640556" y="640556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64572" tIns="41339" rIns="681895" bIns="4133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DO" sz="20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Guía de </a:t>
            </a:r>
            <a:r>
              <a:rPr lang="es-DO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Evaluación</a:t>
            </a:r>
            <a:endParaRPr lang="es-DO" sz="1200" dirty="0">
              <a:solidFill>
                <a:schemeClr val="bg1"/>
              </a:solidFill>
              <a:latin typeface="Arial" pitchFamily="34" charset="0"/>
              <a:cs typeface="Arial" pitchFamily="34" charset="0"/>
              <a:hlinkClick r:id="rId4" action="ppaction://hlinkfile"/>
            </a:endParaRPr>
          </a:p>
        </p:txBody>
      </p:sp>
      <p:sp>
        <p:nvSpPr>
          <p:cNvPr id="9" name="Forma libre: forma 9">
            <a:extLst>
              <a:ext uri="{FF2B5EF4-FFF2-40B4-BE49-F238E27FC236}">
                <a16:creationId xmlns:a16="http://schemas.microsoft.com/office/drawing/2014/main" xmlns="" id="{574CA46E-F0E8-4659-808A-814875879A4F}"/>
              </a:ext>
            </a:extLst>
          </p:cNvPr>
          <p:cNvSpPr/>
          <p:nvPr/>
        </p:nvSpPr>
        <p:spPr>
          <a:xfrm>
            <a:off x="4929190" y="2000240"/>
            <a:ext cx="3857652" cy="1081260"/>
          </a:xfrm>
          <a:custGeom>
            <a:avLst/>
            <a:gdLst>
              <a:gd name="connsiteX0" fmla="*/ 0 w 3202781"/>
              <a:gd name="connsiteY0" fmla="*/ 0 h 1281112"/>
              <a:gd name="connsiteX1" fmla="*/ 2562225 w 3202781"/>
              <a:gd name="connsiteY1" fmla="*/ 0 h 1281112"/>
              <a:gd name="connsiteX2" fmla="*/ 3202781 w 3202781"/>
              <a:gd name="connsiteY2" fmla="*/ 640556 h 1281112"/>
              <a:gd name="connsiteX3" fmla="*/ 2562225 w 3202781"/>
              <a:gd name="connsiteY3" fmla="*/ 1281112 h 1281112"/>
              <a:gd name="connsiteX4" fmla="*/ 0 w 3202781"/>
              <a:gd name="connsiteY4" fmla="*/ 1281112 h 1281112"/>
              <a:gd name="connsiteX5" fmla="*/ 640556 w 3202781"/>
              <a:gd name="connsiteY5" fmla="*/ 640556 h 1281112"/>
              <a:gd name="connsiteX6" fmla="*/ 0 w 3202781"/>
              <a:gd name="connsiteY6" fmla="*/ 0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2781" h="1281112">
                <a:moveTo>
                  <a:pt x="0" y="0"/>
                </a:moveTo>
                <a:lnTo>
                  <a:pt x="2562225" y="0"/>
                </a:lnTo>
                <a:lnTo>
                  <a:pt x="3202781" y="640556"/>
                </a:lnTo>
                <a:lnTo>
                  <a:pt x="2562225" y="1281112"/>
                </a:lnTo>
                <a:lnTo>
                  <a:pt x="0" y="1281112"/>
                </a:lnTo>
                <a:lnTo>
                  <a:pt x="640556" y="640556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64572" tIns="41339" rIns="681895" bIns="41339" numCol="1" spcCol="1270" anchor="ctr" anchorCtr="0">
            <a:noAutofit/>
          </a:bodyPr>
          <a:lstStyle/>
          <a:p>
            <a:pPr indent="0" algn="ctr" defTabSz="137795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DO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 Formulario de Evaluación</a:t>
            </a:r>
            <a:endParaRPr lang="es-DO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rma libre: forma 9">
            <a:hlinkClick r:id="rId5" action="ppaction://hlinkfile"/>
            <a:extLst>
              <a:ext uri="{FF2B5EF4-FFF2-40B4-BE49-F238E27FC236}">
                <a16:creationId xmlns:a16="http://schemas.microsoft.com/office/drawing/2014/main" xmlns="" id="{574CA46E-F0E8-4659-808A-814875879A4F}"/>
              </a:ext>
            </a:extLst>
          </p:cNvPr>
          <p:cNvSpPr/>
          <p:nvPr/>
        </p:nvSpPr>
        <p:spPr>
          <a:xfrm>
            <a:off x="642910" y="4286256"/>
            <a:ext cx="3714776" cy="1090836"/>
          </a:xfrm>
          <a:custGeom>
            <a:avLst/>
            <a:gdLst>
              <a:gd name="connsiteX0" fmla="*/ 0 w 3202781"/>
              <a:gd name="connsiteY0" fmla="*/ 0 h 1281112"/>
              <a:gd name="connsiteX1" fmla="*/ 2562225 w 3202781"/>
              <a:gd name="connsiteY1" fmla="*/ 0 h 1281112"/>
              <a:gd name="connsiteX2" fmla="*/ 3202781 w 3202781"/>
              <a:gd name="connsiteY2" fmla="*/ 640556 h 1281112"/>
              <a:gd name="connsiteX3" fmla="*/ 2562225 w 3202781"/>
              <a:gd name="connsiteY3" fmla="*/ 1281112 h 1281112"/>
              <a:gd name="connsiteX4" fmla="*/ 0 w 3202781"/>
              <a:gd name="connsiteY4" fmla="*/ 1281112 h 1281112"/>
              <a:gd name="connsiteX5" fmla="*/ 640556 w 3202781"/>
              <a:gd name="connsiteY5" fmla="*/ 640556 h 1281112"/>
              <a:gd name="connsiteX6" fmla="*/ 0 w 3202781"/>
              <a:gd name="connsiteY6" fmla="*/ 0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2781" h="1281112">
                <a:moveTo>
                  <a:pt x="0" y="0"/>
                </a:moveTo>
                <a:lnTo>
                  <a:pt x="2562225" y="0"/>
                </a:lnTo>
                <a:lnTo>
                  <a:pt x="3202781" y="640556"/>
                </a:lnTo>
                <a:lnTo>
                  <a:pt x="2562225" y="1281112"/>
                </a:lnTo>
                <a:lnTo>
                  <a:pt x="0" y="1281112"/>
                </a:lnTo>
                <a:lnTo>
                  <a:pt x="640556" y="640556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64572" tIns="41339" rIns="681895" bIns="41339" numCol="1" spcCol="1270" anchor="ctr" anchorCtr="0">
            <a:noAutofit/>
          </a:bodyPr>
          <a:lstStyle/>
          <a:p>
            <a:pPr indent="0" algn="ctr" defTabSz="1377950">
              <a:lnSpc>
                <a:spcPts val="2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DO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Resumen General  </a:t>
            </a:r>
          </a:p>
          <a:p>
            <a:pPr indent="0" algn="ctr" defTabSz="1377950">
              <a:lnSpc>
                <a:spcPts val="2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DO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(listado del personal evaluado)</a:t>
            </a:r>
            <a:endParaRPr lang="es-DO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rma libre: forma 8">
            <a:hlinkClick r:id="rId3" action="ppaction://hlinkfile"/>
            <a:extLst>
              <a:ext uri="{FF2B5EF4-FFF2-40B4-BE49-F238E27FC236}">
                <a16:creationId xmlns:a16="http://schemas.microsoft.com/office/drawing/2014/main" xmlns="" id="{2E09F50A-EBC8-47AC-98D2-E04BDB83C552}"/>
              </a:ext>
            </a:extLst>
          </p:cNvPr>
          <p:cNvSpPr/>
          <p:nvPr/>
        </p:nvSpPr>
        <p:spPr>
          <a:xfrm>
            <a:off x="5286380" y="4286256"/>
            <a:ext cx="3286148" cy="1000132"/>
          </a:xfrm>
          <a:custGeom>
            <a:avLst/>
            <a:gdLst>
              <a:gd name="connsiteX0" fmla="*/ 0 w 3202781"/>
              <a:gd name="connsiteY0" fmla="*/ 0 h 1281112"/>
              <a:gd name="connsiteX1" fmla="*/ 2562225 w 3202781"/>
              <a:gd name="connsiteY1" fmla="*/ 0 h 1281112"/>
              <a:gd name="connsiteX2" fmla="*/ 3202781 w 3202781"/>
              <a:gd name="connsiteY2" fmla="*/ 640556 h 1281112"/>
              <a:gd name="connsiteX3" fmla="*/ 2562225 w 3202781"/>
              <a:gd name="connsiteY3" fmla="*/ 1281112 h 1281112"/>
              <a:gd name="connsiteX4" fmla="*/ 0 w 3202781"/>
              <a:gd name="connsiteY4" fmla="*/ 1281112 h 1281112"/>
              <a:gd name="connsiteX5" fmla="*/ 640556 w 3202781"/>
              <a:gd name="connsiteY5" fmla="*/ 640556 h 1281112"/>
              <a:gd name="connsiteX6" fmla="*/ 0 w 3202781"/>
              <a:gd name="connsiteY6" fmla="*/ 0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2781" h="1281112">
                <a:moveTo>
                  <a:pt x="0" y="0"/>
                </a:moveTo>
                <a:lnTo>
                  <a:pt x="2562225" y="0"/>
                </a:lnTo>
                <a:lnTo>
                  <a:pt x="3202781" y="640556"/>
                </a:lnTo>
                <a:lnTo>
                  <a:pt x="2562225" y="1281112"/>
                </a:lnTo>
                <a:lnTo>
                  <a:pt x="0" y="1281112"/>
                </a:lnTo>
                <a:lnTo>
                  <a:pt x="640556" y="640556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64572" tIns="41339" rIns="681895" bIns="41339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DO" sz="2000" b="1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Guía de Entrevista</a:t>
            </a:r>
            <a:endParaRPr lang="es-DO" sz="1200" dirty="0">
              <a:solidFill>
                <a:schemeClr val="bg1"/>
              </a:solidFill>
              <a:latin typeface="Arial" pitchFamily="34" charset="0"/>
              <a:cs typeface="Arial" pitchFamily="34" charset="0"/>
              <a:hlinkClick r:id="rId4" action="ppaction://hlinkfile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571604" cy="103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rma libre: forma 8">
            <a:extLst>
              <a:ext uri="{FF2B5EF4-FFF2-40B4-BE49-F238E27FC236}">
                <a16:creationId xmlns:a16="http://schemas.microsoft.com/office/drawing/2014/main" xmlns="" id="{2E09F50A-EBC8-47AC-98D2-E04BDB83C552}"/>
              </a:ext>
            </a:extLst>
          </p:cNvPr>
          <p:cNvSpPr/>
          <p:nvPr/>
        </p:nvSpPr>
        <p:spPr>
          <a:xfrm>
            <a:off x="571472" y="785794"/>
            <a:ext cx="3929090" cy="785818"/>
          </a:xfrm>
          <a:custGeom>
            <a:avLst/>
            <a:gdLst>
              <a:gd name="connsiteX0" fmla="*/ 0 w 3202781"/>
              <a:gd name="connsiteY0" fmla="*/ 0 h 1281112"/>
              <a:gd name="connsiteX1" fmla="*/ 2562225 w 3202781"/>
              <a:gd name="connsiteY1" fmla="*/ 0 h 1281112"/>
              <a:gd name="connsiteX2" fmla="*/ 3202781 w 3202781"/>
              <a:gd name="connsiteY2" fmla="*/ 640556 h 1281112"/>
              <a:gd name="connsiteX3" fmla="*/ 2562225 w 3202781"/>
              <a:gd name="connsiteY3" fmla="*/ 1281112 h 1281112"/>
              <a:gd name="connsiteX4" fmla="*/ 0 w 3202781"/>
              <a:gd name="connsiteY4" fmla="*/ 1281112 h 1281112"/>
              <a:gd name="connsiteX5" fmla="*/ 640556 w 3202781"/>
              <a:gd name="connsiteY5" fmla="*/ 640556 h 1281112"/>
              <a:gd name="connsiteX6" fmla="*/ 0 w 3202781"/>
              <a:gd name="connsiteY6" fmla="*/ 0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2781" h="1281112">
                <a:moveTo>
                  <a:pt x="0" y="0"/>
                </a:moveTo>
                <a:lnTo>
                  <a:pt x="2562225" y="0"/>
                </a:lnTo>
                <a:lnTo>
                  <a:pt x="3202781" y="640556"/>
                </a:lnTo>
                <a:lnTo>
                  <a:pt x="2562225" y="1281112"/>
                </a:lnTo>
                <a:lnTo>
                  <a:pt x="0" y="1281112"/>
                </a:lnTo>
                <a:lnTo>
                  <a:pt x="640556" y="640556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64572" tIns="41339" rIns="681895" bIns="41339" numCol="1" spcCol="1270" anchor="ctr" anchorCtr="0">
            <a:noAutofit/>
          </a:bodyPr>
          <a:lstStyle/>
          <a:p>
            <a:pPr marL="0" lvl="0" indent="0" algn="ctr" defTabSz="137795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DO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Formulario  Resumen General</a:t>
            </a:r>
            <a:endParaRPr lang="es-DO" sz="2000" b="1" kern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rma libre: forma 8">
            <a:hlinkClick r:id="rId3" action="ppaction://hlinkfile"/>
            <a:extLst>
              <a:ext uri="{FF2B5EF4-FFF2-40B4-BE49-F238E27FC236}">
                <a16:creationId xmlns:a16="http://schemas.microsoft.com/office/drawing/2014/main" xmlns="" id="{2E09F50A-EBC8-47AC-98D2-E04BDB83C552}"/>
              </a:ext>
            </a:extLst>
          </p:cNvPr>
          <p:cNvSpPr/>
          <p:nvPr/>
        </p:nvSpPr>
        <p:spPr>
          <a:xfrm>
            <a:off x="4857752" y="785794"/>
            <a:ext cx="3944456" cy="793755"/>
          </a:xfrm>
          <a:custGeom>
            <a:avLst/>
            <a:gdLst>
              <a:gd name="connsiteX0" fmla="*/ 0 w 3202781"/>
              <a:gd name="connsiteY0" fmla="*/ 0 h 1281112"/>
              <a:gd name="connsiteX1" fmla="*/ 2562225 w 3202781"/>
              <a:gd name="connsiteY1" fmla="*/ 0 h 1281112"/>
              <a:gd name="connsiteX2" fmla="*/ 3202781 w 3202781"/>
              <a:gd name="connsiteY2" fmla="*/ 640556 h 1281112"/>
              <a:gd name="connsiteX3" fmla="*/ 2562225 w 3202781"/>
              <a:gd name="connsiteY3" fmla="*/ 1281112 h 1281112"/>
              <a:gd name="connsiteX4" fmla="*/ 0 w 3202781"/>
              <a:gd name="connsiteY4" fmla="*/ 1281112 h 1281112"/>
              <a:gd name="connsiteX5" fmla="*/ 640556 w 3202781"/>
              <a:gd name="connsiteY5" fmla="*/ 640556 h 1281112"/>
              <a:gd name="connsiteX6" fmla="*/ 0 w 3202781"/>
              <a:gd name="connsiteY6" fmla="*/ 0 h 12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2781" h="1281112">
                <a:moveTo>
                  <a:pt x="0" y="0"/>
                </a:moveTo>
                <a:lnTo>
                  <a:pt x="2562225" y="0"/>
                </a:lnTo>
                <a:lnTo>
                  <a:pt x="3202781" y="640556"/>
                </a:lnTo>
                <a:lnTo>
                  <a:pt x="2562225" y="1281112"/>
                </a:lnTo>
                <a:lnTo>
                  <a:pt x="0" y="1281112"/>
                </a:lnTo>
                <a:lnTo>
                  <a:pt x="640556" y="640556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764572" tIns="41339" rIns="681895" bIns="41339" numCol="1" spcCol="1270" anchor="ctr" anchorCtr="0">
            <a:noAutofit/>
          </a:bodyPr>
          <a:lstStyle/>
          <a:p>
            <a:pPr algn="ctr" defTabSz="1377950">
              <a:lnSpc>
                <a:spcPts val="2400"/>
              </a:lnSpc>
              <a:spcBef>
                <a:spcPct val="0"/>
              </a:spcBef>
              <a:spcAft>
                <a:spcPct val="35000"/>
              </a:spcAft>
            </a:pPr>
            <a:r>
              <a:rPr lang="es-DO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Listado de Personal</a:t>
            </a:r>
            <a:endParaRPr lang="es-DO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1714488"/>
            <a:ext cx="421370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712388"/>
            <a:ext cx="3933837" cy="443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224"/>
            <a:ext cx="1785918" cy="103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91680" y="260648"/>
            <a:ext cx="734481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ERRORES QUE SE DEBEN EVITAR AL MOMENTO DE                           REALIZAR UNA  EVALUACIÓN 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7158" y="1500175"/>
            <a:ext cx="321471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Tendencia Central.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Efecto de Halo.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Benevolencia.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Aleatorio.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Similitud.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Familiaridad.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Edad.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Antigüedad.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Valoración del Carácter.</a:t>
            </a:r>
            <a:endParaRPr lang="es-DO" sz="2000" dirty="0" smtClean="0">
              <a:solidFill>
                <a:schemeClr val="bg1"/>
              </a:solidFill>
            </a:endParaRPr>
          </a:p>
          <a:p>
            <a:endParaRPr lang="es-ES" sz="32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643050"/>
            <a:ext cx="502507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00034" y="57148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ORGANIZACIÓN DEL PROCESO DE EVALUACIÓN DE DESEMPEÑO AL PERSONAL DE LAS FF.AA.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357158" y="2071678"/>
            <a:ext cx="6072230" cy="3643338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D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Está organizado en cuatro grupos institucionales:</a:t>
            </a:r>
          </a:p>
          <a:p>
            <a:pPr marL="0" marR="45720" lvl="0" indent="0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D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GRUPO I.- </a:t>
            </a:r>
            <a:r>
              <a:rPr kumimoji="0" lang="es-D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Ministerio de Defensa.</a:t>
            </a:r>
          </a:p>
          <a:p>
            <a:pPr marL="0" marR="45720" lvl="0" indent="0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D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GRUPO II.- </a:t>
            </a:r>
            <a:r>
              <a:rPr kumimoji="0" lang="es-D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Ejército de República Dominicana.</a:t>
            </a:r>
          </a:p>
          <a:p>
            <a:pPr marL="0" marR="45720" lvl="0" indent="0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D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GRUPO III.- </a:t>
            </a:r>
            <a:r>
              <a:rPr kumimoji="0" lang="es-D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Armada de República Dominicana.</a:t>
            </a:r>
          </a:p>
          <a:p>
            <a:pPr marL="0" marR="45720" lvl="0" indent="0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D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GRUPO IV.- </a:t>
            </a:r>
            <a:r>
              <a:rPr kumimoji="0" lang="es-D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Fuerza Aérea de República Dominicana.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7500959" y="2000240"/>
            <a:ext cx="1643042" cy="3786214"/>
            <a:chOff x="7669851" y="2000240"/>
            <a:chExt cx="1474149" cy="354741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851" y="2000240"/>
              <a:ext cx="1474149" cy="857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8 Imagen" descr="Resultado de imagen para ejercito de republica dominicana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8148" y="2786058"/>
              <a:ext cx="1071538" cy="866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10 Imagen" descr="Resultado de imagen para armada de republica dominicana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8148" y="3714752"/>
              <a:ext cx="1074257" cy="101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11 Imagen" descr="Resultado de imagen para fuerza aerea de republica dominicana logo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29586" y="4786322"/>
              <a:ext cx="925416" cy="761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5918" cy="103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85720" y="785794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FASES DE EJECUCIÓN DEL PROCESO DE EVALUACIÓN DE DESEMPEÑO AL PERSONAL DE LAS FF.AA.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1 Marcador de contenido"/>
          <p:cNvSpPr txBox="1">
            <a:spLocks/>
          </p:cNvSpPr>
          <p:nvPr/>
        </p:nvSpPr>
        <p:spPr>
          <a:xfrm>
            <a:off x="714348" y="1643050"/>
            <a:ext cx="8143932" cy="478634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Wingdings 2"/>
              <a:buBlip>
                <a:blip r:embed="rId3"/>
              </a:buBlip>
              <a:tabLst/>
              <a:defRPr/>
            </a:pPr>
            <a:r>
              <a:rPr kumimoji="0" lang="es-D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Fase I.- </a:t>
            </a:r>
            <a:r>
              <a:rPr kumimoji="0" lang="es-D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Preparatoria (25-07</a:t>
            </a:r>
            <a:r>
              <a:rPr kumimoji="0" lang="es-DO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al 25-08-2022</a:t>
            </a:r>
            <a:r>
              <a:rPr kumimoji="0" lang="es-D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).</a:t>
            </a:r>
            <a:endParaRPr kumimoji="0" lang="es-DO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93776" marR="0" lvl="2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s-D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Inducción y Capacitación.</a:t>
            </a:r>
          </a:p>
          <a:p>
            <a:pPr marL="493776" marR="0" lvl="2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s-D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Planificación. </a:t>
            </a:r>
          </a:p>
          <a:p>
            <a:pPr marL="0" marR="4572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Wingdings 2"/>
              <a:buBlip>
                <a:blip r:embed="rId3"/>
              </a:buBlip>
              <a:tabLst/>
              <a:defRPr/>
            </a:pPr>
            <a:r>
              <a:rPr kumimoji="0" lang="es-D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Fase II.- </a:t>
            </a:r>
            <a:r>
              <a:rPr kumimoji="0" lang="es-D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Ejecución (5-9 al 14-10-2022).</a:t>
            </a:r>
          </a:p>
          <a:p>
            <a:pPr marL="0" marR="4572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Wingdings 2"/>
              <a:buBlip>
                <a:blip r:embed="rId3"/>
              </a:buBlip>
              <a:tabLst/>
              <a:defRPr/>
            </a:pPr>
            <a:r>
              <a:rPr kumimoji="0" lang="es-D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Fase III.- </a:t>
            </a:r>
            <a:r>
              <a:rPr kumimoji="0" lang="es-D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Análisis de Datos (17-10 al </a:t>
            </a:r>
            <a:r>
              <a:rPr lang="es-DO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kumimoji="0" lang="es-D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-11-2022).</a:t>
            </a:r>
          </a:p>
          <a:p>
            <a:pPr marL="0" marR="4572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Wingdings 2"/>
              <a:buBlip>
                <a:blip r:embed="rId3"/>
              </a:buBlip>
              <a:tabLst/>
              <a:defRPr/>
            </a:pPr>
            <a:r>
              <a:rPr kumimoji="0" lang="es-DO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Fase IV.- </a:t>
            </a:r>
            <a:r>
              <a:rPr kumimoji="0" lang="es-D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Cierre del Proceso de Evaluación (21-11 al 10-12-2022).</a:t>
            </a:r>
          </a:p>
          <a:p>
            <a:pPr marL="493776" marR="0" lvl="2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es-D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Conclusión.( entrega</a:t>
            </a:r>
            <a:r>
              <a:rPr kumimoji="0" lang="es-DO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informe final)</a:t>
            </a:r>
            <a:endParaRPr kumimoji="0" lang="es-DO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00034" y="128586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LECCIONES APRENDIDAS DEL PROCESO DE EVALUACIÓN DE DESEMPEÑO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395536" y="2451458"/>
            <a:ext cx="7488832" cy="4068186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SE LIMITARÁ LA EVALUACIÓN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 DESEMPEÑO EN LOS   </a:t>
            </a:r>
          </a:p>
          <a:p>
            <a:pPr marR="4572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SIGUIENTES CASOS:</a:t>
            </a:r>
          </a:p>
          <a:p>
            <a:pPr marR="4572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4572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Personal con licencia médica </a:t>
            </a: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kumimoji="0" lang="es-E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más de 6 meses.</a:t>
            </a:r>
          </a:p>
          <a:p>
            <a:pPr marL="342900" marR="45720" lvl="0" indent="-342900" algn="just"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proceso de </a:t>
            </a: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renuncia o retiro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45720" lvl="0" indent="-342900" algn="just"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Junta médica</a:t>
            </a:r>
          </a:p>
          <a:p>
            <a:pPr marL="342900" marR="45720" lvl="0" indent="-342900" algn="just"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realiza ninguna </a:t>
            </a: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función 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45720" lvl="0" indent="-342900" algn="just"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Permiso especial </a:t>
            </a: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extranjero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45720" lvl="0" indent="-342900" algn="just"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Realizando capacitación y </a:t>
            </a: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entrenamiento </a:t>
            </a: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extranjero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45720" lvl="0" indent="-342900" algn="just"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Realizando estudio </a:t>
            </a: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extranjero</a:t>
            </a: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45720" lvl="0" indent="-342900" algn="just"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s-E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Suspendidos de </a:t>
            </a: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funciones (algún proceso legal).</a:t>
            </a:r>
          </a:p>
          <a:p>
            <a:pPr marL="342900" marR="45720" lvl="0" indent="-342900" algn="just">
              <a:buClr>
                <a:schemeClr val="accent3"/>
              </a:buClr>
              <a:buSzPct val="95000"/>
              <a:buFont typeface="Wingdings" panose="05000000000000000000" pitchFamily="2" charset="2"/>
              <a:buChar char="§"/>
              <a:defRPr/>
            </a:pPr>
            <a:endParaRPr lang="es-E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R="45720" lvl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224"/>
            <a:ext cx="1643042" cy="122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26769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785918" cy="103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00166" y="357166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s-US" sz="4800" dirty="0" smtClean="0">
                <a:solidFill>
                  <a:schemeClr val="bg1"/>
                </a:solidFill>
              </a:rPr>
              <a:t>TEMAS </a:t>
            </a:r>
            <a:endParaRPr lang="es-ES" sz="4800" dirty="0" smtClean="0">
              <a:solidFill>
                <a:schemeClr val="bg1"/>
              </a:solidFill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57158" y="1142984"/>
            <a:ext cx="8463314" cy="54292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38100" sx="1000" sy="1000" algn="ctr" rotWithShape="0">
              <a:srgbClr val="000000">
                <a:alpha val="98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0" rIns="18288" anchor="t">
            <a:noAutofit/>
          </a:bodyPr>
          <a:lstStyle/>
          <a:p>
            <a:pPr marL="0" marR="4572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Blip>
                <a:blip r:embed="rId3"/>
              </a:buBlip>
              <a:tabLst/>
              <a:defRPr/>
            </a:pP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Marco legal</a:t>
            </a:r>
          </a:p>
          <a:p>
            <a:pPr marL="0" marR="4572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Blip>
                <a:blip r:embed="rId3"/>
              </a:buBlip>
              <a:tabLst/>
              <a:defRPr/>
            </a:pPr>
            <a:r>
              <a:rPr kumimoji="0" lang="es-DO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Alcance</a:t>
            </a:r>
            <a:endParaRPr kumimoji="0" lang="es-ES" sz="1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Blip>
                <a:blip r:embed="rId3"/>
              </a:buBlip>
              <a:tabLst/>
              <a:defRPr/>
            </a:pP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Concepto</a:t>
            </a:r>
          </a:p>
          <a:p>
            <a:pPr marL="0" marR="4572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Blip>
                <a:blip r:embed="rId3"/>
              </a:buBlip>
              <a:tabLst/>
              <a:defRPr/>
            </a:pP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Objetivos</a:t>
            </a:r>
          </a:p>
          <a:p>
            <a:pPr marL="0" marR="4572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Blip>
                <a:blip r:embed="rId3"/>
              </a:buBlip>
              <a:tabLst/>
              <a:defRPr/>
            </a:pP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Aspectos generales</a:t>
            </a:r>
          </a:p>
          <a:p>
            <a:pPr marL="0" marR="4572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Blip>
                <a:blip r:embed="rId3"/>
              </a:buBlip>
              <a:tabLst/>
              <a:defRPr/>
            </a:pP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Instrumentos para la Evaluación de Desempeño</a:t>
            </a:r>
          </a:p>
          <a:p>
            <a:pPr marL="0" marR="4572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Blip>
                <a:blip r:embed="rId3"/>
              </a:buBlip>
              <a:tabLst/>
              <a:defRPr/>
            </a:pPr>
            <a:r>
              <a:rPr kumimoji="0" lang="es-E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Errores que se deben evitar al momento de realizar una evaluación</a:t>
            </a:r>
          </a:p>
          <a:p>
            <a:pPr marL="0" marR="4572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Blip>
                <a:blip r:embed="rId3"/>
              </a:buBlip>
              <a:tabLst/>
              <a:defRPr/>
            </a:pPr>
            <a:r>
              <a:rPr lang="es-ES" sz="16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 sz="16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Lecciones aprendidas del proceso histórico de la evaluación de Desempeño.</a:t>
            </a:r>
            <a:endParaRPr kumimoji="0" lang="es-ES" sz="1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 2"/>
              <a:buBlip>
                <a:blip r:embed="rId3"/>
              </a:buBlip>
              <a:tabLst/>
              <a:defRPr/>
            </a:pPr>
            <a:r>
              <a:rPr kumimoji="0" lang="es-DO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Organización del proceso de evaluación de desempeño del personal de las FF.AA.</a:t>
            </a:r>
          </a:p>
          <a:p>
            <a:pPr marR="45720" lvl="1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100000"/>
              <a:buFont typeface="Wingdings" pitchFamily="2" charset="2"/>
              <a:buChar char="Ø"/>
              <a:defRPr/>
            </a:pPr>
            <a:r>
              <a:rPr kumimoji="0" lang="es-DO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Fases de Ejecución del Proceso.</a:t>
            </a:r>
          </a:p>
          <a:p>
            <a:pPr marR="45720" lvl="1" algn="just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100000"/>
              <a:defRPr/>
            </a:pPr>
            <a:endParaRPr kumimoji="0" lang="es-ES" sz="16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45720" lvl="0" indent="0" algn="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Blip>
                <a:blip r:embed="rId3"/>
              </a:buBlip>
              <a:tabLst/>
              <a:defRPr/>
            </a:pPr>
            <a:endParaRPr kumimoji="0" lang="es-E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403648" y="96901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LECCIONES APRENDIDAS DEL </a:t>
            </a:r>
            <a:r>
              <a:rPr lang="es-DO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PROCESO DE </a:t>
            </a:r>
          </a:p>
          <a:p>
            <a:pPr algn="ctr"/>
            <a:r>
              <a:rPr lang="es-DO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EVALUACIÓN DE DESEMPEÑO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285720" y="1142984"/>
            <a:ext cx="8715436" cy="559838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342900" marR="45720" lvl="0" indent="-342900" algn="just"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Ministerio de Defensa publicará el inicio del proceso de la evaluación de desempeño en el portal del MIDE).</a:t>
            </a:r>
          </a:p>
          <a:p>
            <a:pPr marL="342900" marR="45720" lvl="0" indent="-342900" algn="just">
              <a:buClr>
                <a:schemeClr val="accent3"/>
              </a:buClr>
              <a:buSzPct val="95000"/>
              <a:defRPr/>
            </a:pPr>
            <a:endParaRPr kumimoji="0" lang="es-ES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45720" lvl="0" indent="-342900" algn="just"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Direcciones deberán de publicar el inicio de la evaluación de desempeño en sus respectivas dependencias.</a:t>
            </a:r>
          </a:p>
          <a:p>
            <a:pPr marL="342900" marR="45720" lvl="0" indent="-342900" algn="just">
              <a:buClr>
                <a:schemeClr val="accent3"/>
              </a:buClr>
              <a:buSzPct val="95000"/>
              <a:defRPr/>
            </a:pP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4572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Los evaluadores que sean relevado del puesto, la evaluación del personal bajo su mando será realizado por el oficial recién designado previo </a:t>
            </a:r>
            <a:r>
              <a:rPr lang="es-ES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socialización con el oficial saliente y posible orientación del personal más antiguo en el área, y deberá notificar a la Dirección de Personal del MIDE para el cambio</a:t>
            </a:r>
            <a:r>
              <a:rPr kumimoji="0" lang="es-ES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en la planificación de la evaluación de su dependencia.</a:t>
            </a:r>
          </a:p>
          <a:p>
            <a:pPr marL="342900" marR="4572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s-ES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45720" lvl="0" indent="-342900" algn="just"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s-E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caso de que el Encargado de Seguridad o jefe inmediato sea miembro de la Policía Nacional se deberá designar al militar de mayor jerarquía del área o departamento para ser el evaluador del Personal Militar previa socialización del referido jefe.</a:t>
            </a:r>
          </a:p>
          <a:p>
            <a:pPr marL="342900" marR="4572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endParaRPr lang="es-E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4572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s-ES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 personal que </a:t>
            </a:r>
            <a:r>
              <a:rPr kumimoji="0" lang="es-ES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</a:t>
            </a:r>
            <a:r>
              <a:rPr kumimoji="0" lang="es-ES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figura en el formulario 49 de la dependencia no deberá ser evaluado, este deberá ser evaluado en la dependencia donde esta asignado de manera oficial.</a:t>
            </a:r>
          </a:p>
          <a:p>
            <a:pPr marL="342900" marR="4572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s-ES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4572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endParaRPr lang="es-ES" sz="2000" noProof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4572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endParaRPr kumimoji="0" lang="es-ES" i="0" u="none" strike="noStrike" kern="1200" cap="none" spc="0" normalizeH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R="45720" lvl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16631"/>
            <a:ext cx="1857355" cy="10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7026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331640" y="96901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LECCIONES APRENDIDAS DEL </a:t>
            </a:r>
            <a:r>
              <a:rPr lang="es-DO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PROCESO DE </a:t>
            </a:r>
          </a:p>
          <a:p>
            <a:pPr algn="ctr"/>
            <a:r>
              <a:rPr lang="es-DO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EVALUACIÓN DE DESEMPEÑO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7" name="1 Marcador de contenido"/>
          <p:cNvSpPr txBox="1">
            <a:spLocks/>
          </p:cNvSpPr>
          <p:nvPr/>
        </p:nvSpPr>
        <p:spPr>
          <a:xfrm>
            <a:off x="107504" y="980728"/>
            <a:ext cx="8750776" cy="5591544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342900" marR="45720" indent="-342900" algn="just"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caso de que el personal tenga asignación reciente, su evaluación será realizada en la unidad actual del proceso, debiendo de real</a:t>
            </a:r>
            <a:r>
              <a:rPr lang="es-E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zar la consulta de lugar en la unidad anterior del evaluado.</a:t>
            </a:r>
          </a:p>
          <a:p>
            <a:pPr marR="45720" algn="just">
              <a:buClr>
                <a:schemeClr val="accent3"/>
              </a:buClr>
              <a:buSzPct val="95000"/>
              <a:defRPr/>
            </a:pPr>
            <a:endParaRPr lang="es-E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4572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lang="es-ES" sz="2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el campo utilizado para recomendar alguna mejora al evaluado, indicar los cursos militares conforme a su rango según aplique, así como también, aquellos que sean de competencia profesional.</a:t>
            </a:r>
          </a:p>
          <a:p>
            <a:pPr marR="4572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s-ES" sz="2000" noProof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4572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lang="es-ES" sz="2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motivos del personal no evaluado por algún motivo deben ser tramitados y adjuntados en el informe final de la evaluación.</a:t>
            </a:r>
          </a:p>
          <a:p>
            <a:pPr marL="342900" marR="4572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endParaRPr lang="es-E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4572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 unidades que no tienen acceso remoto al sistema integral de personal del SIPFFAA., podrán solicitar acceso para ser instalado en algún equipo de informática perteneciente a personal asignado a la dependencia.</a:t>
            </a:r>
          </a:p>
          <a:p>
            <a:pPr marL="342900" marR="45720" indent="-342900" algn="just"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defRPr/>
            </a:pPr>
            <a:r>
              <a:rPr lang="es-E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personal que es despachado a otra unidad durante este proceso de evaluación deberá ser enviado con su evaluación adjunto al documento de traslado.</a:t>
            </a:r>
          </a:p>
          <a:p>
            <a:pPr marL="342900" marR="4572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endParaRPr lang="es-E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R="45720" lvl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16632"/>
            <a:ext cx="1259631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6308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8338" cy="121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00034" y="2143116"/>
            <a:ext cx="8215370" cy="40831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lnSpc>
                <a:spcPct val="200000"/>
              </a:lnSpc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s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Portal 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transparencia</a:t>
            </a:r>
            <a:endParaRPr lang="es-E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s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Recursos humanos</a:t>
            </a:r>
          </a:p>
          <a:p>
            <a:pPr marL="36576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s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Manual y otros 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documentos </a:t>
            </a:r>
            <a:r>
              <a:rPr lang="es-E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necesarios para la </a:t>
            </a:r>
            <a:r>
              <a:rPr lang="es-E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Evaluación de Desempeño.</a:t>
            </a:r>
            <a:endParaRPr lang="es-E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ctr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Presentación de </a:t>
            </a:r>
            <a:r>
              <a:rPr lang="es-E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Evaluación de Desempeño 2022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14348" y="1357298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PÁGINA WEB-MIDE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2088338" cy="121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5">
            <a:extLst>
              <a:ext uri="{FF2B5EF4-FFF2-40B4-BE49-F238E27FC236}">
                <a16:creationId xmlns:a16="http://schemas.microsoft.com/office/drawing/2014/main" xmlns="" id="{02266EBC-F45F-4913-BC45-4C5A9A94AE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2357430"/>
            <a:ext cx="5786478" cy="3447263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3 Rectángulo"/>
          <p:cNvSpPr/>
          <p:nvPr/>
        </p:nvSpPr>
        <p:spPr>
          <a:xfrm>
            <a:off x="1071538" y="1142984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PREGUNTAS 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71414"/>
            <a:ext cx="6215106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0034" y="2428868"/>
            <a:ext cx="798905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all" spc="0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MUCHAS GRACIAS  </a:t>
            </a:r>
          </a:p>
        </p:txBody>
      </p:sp>
      <p:pic>
        <p:nvPicPr>
          <p:cNvPr id="5" name="4 Imagen" descr="Resultado de imagen para ejercito de republica dominican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5214950"/>
            <a:ext cx="1571604" cy="156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Resultado de imagen para armada de republica dominican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156527"/>
            <a:ext cx="1575592" cy="170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Resultado de imagen para fuerza aerea de republica dominicana logo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66" y="5429264"/>
            <a:ext cx="1428728" cy="129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-24"/>
            <a:ext cx="1714512" cy="99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714612" y="1000108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cs typeface="Arial" pitchFamily="34" charset="0"/>
              </a:rPr>
              <a:t> MARCO LEGAL 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28596" y="1857364"/>
            <a:ext cx="8319868" cy="4176464"/>
          </a:xfrm>
          <a:prstGeom prst="rect">
            <a:avLst/>
          </a:prstGeom>
        </p:spPr>
        <p:txBody>
          <a:bodyPr vert="horz" lIns="0" rIns="18288">
            <a:normAutofit fontScale="92500" lnSpcReduction="10000"/>
            <a:scene3d>
              <a:camera prst="orthographicFront"/>
              <a:lightRig rig="freezing" dir="t"/>
            </a:scene3d>
          </a:bodyPr>
          <a:lstStyle/>
          <a:p>
            <a:pPr marL="342900" marR="4572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Blip>
                <a:blip r:embed="rId3"/>
              </a:buBlip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Ley Orgánica de las FF.AA. No.139-13, (Art. 123 al 125).</a:t>
            </a:r>
          </a:p>
          <a:p>
            <a:pPr marL="342900" marR="4572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4572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Blip>
                <a:blip r:embed="rId3"/>
              </a:buBlip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Reglamento de Aplicación de la Ley Orgánica de las FF.AA.            No.139-13, Decreto No. 298-14, de fecha 18 de agosto de 2014.</a:t>
            </a:r>
          </a:p>
          <a:p>
            <a:pPr marL="342900" marR="4572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4572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Blip>
                <a:blip r:embed="rId3"/>
              </a:buBlip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Plan Estratégico Institucional, FF.AA. (2021-2024).</a:t>
            </a:r>
          </a:p>
          <a:p>
            <a:pPr marL="342900" marR="4572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tabLst/>
              <a:defRPr/>
            </a:pPr>
            <a:endParaRPr kumimoji="0" lang="es-DO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4572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Blip>
                <a:blip r:embed="rId3"/>
              </a:buBlip>
              <a:tabLst/>
              <a:defRPr/>
            </a:pPr>
            <a:r>
              <a:rPr kumimoji="0" lang="es-D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Código de Moral y Ética de las Fuerzas Armadas,                                    1ra. Ed., julio de 2013.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4572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buFont typeface="Wingdings 2"/>
              <a:buBlip>
                <a:blip r:embed="rId3"/>
              </a:buBlip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4572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29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3042" cy="100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57488" y="285728"/>
            <a:ext cx="3000396" cy="82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s-ES" sz="3200" b="1" dirty="0" smtClean="0">
                <a:solidFill>
                  <a:schemeClr val="bg1"/>
                </a:solidFill>
                <a:cs typeface="Arial" pitchFamily="34" charset="0"/>
              </a:rPr>
              <a:t>ALCANCE:</a:t>
            </a:r>
            <a:endParaRPr lang="es-E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00100" y="5485171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2000" dirty="0" smtClean="0">
                <a:solidFill>
                  <a:schemeClr val="bg1"/>
                </a:solidFill>
                <a:cs typeface="Arial" pitchFamily="34" charset="0"/>
              </a:rPr>
              <a:t>Todo el personal de las Fuerzas Armadas será evaluado; con </a:t>
            </a:r>
            <a:r>
              <a:rPr lang="es-DO" sz="2000" dirty="0" smtClean="0">
                <a:solidFill>
                  <a:srgbClr val="FF0000"/>
                </a:solidFill>
                <a:cs typeface="Arial" pitchFamily="34" charset="0"/>
              </a:rPr>
              <a:t>excepción</a:t>
            </a:r>
            <a:r>
              <a:rPr lang="es-DO" sz="2000" dirty="0" smtClean="0">
                <a:solidFill>
                  <a:schemeClr val="bg1"/>
                </a:solidFill>
                <a:cs typeface="Arial" pitchFamily="34" charset="0"/>
              </a:rPr>
              <a:t>  de los Cadetes, Guardiamarinas, Conscriptos, Grumetes y Empleados de </a:t>
            </a:r>
            <a:r>
              <a:rPr lang="es-DO" sz="2000" dirty="0">
                <a:solidFill>
                  <a:schemeClr val="bg1"/>
                </a:solidFill>
                <a:cs typeface="Arial" pitchFamily="34" charset="0"/>
              </a:rPr>
              <a:t>C</a:t>
            </a:r>
            <a:r>
              <a:rPr lang="es-DO" sz="2000" dirty="0" smtClean="0">
                <a:solidFill>
                  <a:schemeClr val="bg1"/>
                </a:solidFill>
                <a:cs typeface="Arial" pitchFamily="34" charset="0"/>
              </a:rPr>
              <a:t>ontratación Temporal.</a:t>
            </a:r>
          </a:p>
        </p:txBody>
      </p:sp>
      <p:pic>
        <p:nvPicPr>
          <p:cNvPr id="8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551" y="1285860"/>
            <a:ext cx="3683026" cy="207170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6" descr="Resultado de imagen para asimilados militares republica dominica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5783" y="3349497"/>
            <a:ext cx="3786214" cy="18730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2" descr="IMG_28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428736"/>
            <a:ext cx="3559994" cy="18573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1785918" cy="103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00364" y="785794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cs typeface="Arial" pitchFamily="34" charset="0"/>
              </a:rPr>
              <a:t>CONCEPTO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14348" y="1714488"/>
            <a:ext cx="8143932" cy="466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D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Evaluación de Desempeño</a:t>
            </a:r>
            <a:r>
              <a:rPr lang="es-DO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es un proceso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continuo mediante el cual se determinan, valoran y califican, la conducta, destrezas, habilidades, conocimientos y actuaciones, en general el desarrollo profesional del personal de las Fuerzas Armadas en el </a:t>
            </a:r>
            <a:r>
              <a:rPr lang="es-E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Ejercicio Del Mando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Función o Asignación</a:t>
            </a:r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 fin de medir de forma integral y sistemática las competencias y el rendimiento laboral en términos de calidad. </a:t>
            </a:r>
            <a:endParaRPr lang="es-DO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857388" cy="108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71736" y="701085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cs typeface="Arial" pitchFamily="34" charset="0"/>
              </a:rPr>
              <a:t>OBJETIVO GENERAL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357686" y="1785926"/>
            <a:ext cx="4572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Fortalecer los principios, valores y desempeño profesional del personal, para garantizar que estén en la capacidad de cumplir con sus funciones con un alto grado de compromiso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6" name="Picture 6" descr="Resultado de imagen para armada de republica dominic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14818"/>
            <a:ext cx="3633133" cy="2415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4" name="Picture 2" descr="Abinader manda militares a calles ante aumento delincuencia — El Nacio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8" y="1357298"/>
            <a:ext cx="3857620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85918" cy="103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643174" y="500042"/>
            <a:ext cx="4391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DO" sz="3200" b="1" dirty="0" smtClean="0">
                <a:solidFill>
                  <a:schemeClr val="bg1"/>
                </a:solidFill>
                <a:cs typeface="Arial" pitchFamily="34" charset="0"/>
              </a:rPr>
              <a:t>Objetivos Específicos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28596" y="1214422"/>
            <a:ext cx="8143932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Mejorar los niveles de eficacia y la calidad del servicio que prestan a las instituciones, relacionando el desempeño del individuo con las funciones asignadas en virtud de su cargo.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714744" y="4786322"/>
            <a:ext cx="5072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Evaluar la calidad del trabajo para establecer mecanismos de mejora, incluyendo la detección de las necesidades de capacitación del personal.</a:t>
            </a:r>
          </a:p>
        </p:txBody>
      </p:sp>
      <p:sp>
        <p:nvSpPr>
          <p:cNvPr id="3076" name="AutoShape 4" descr="MINISTERIO DE DEFENSA PÚBLICO MANUAL DE EVALUACIÓN DE DESEMPEÑO DEL  PERSONAL DE LAS FUERZAS ARMADAS MPR-DOC-MIDE-03-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78" name="AutoShape 6" descr="MINISTERIO DE DEFENSA PÚBLICO MANUAL DE EVALUACIÓN DE DESEMPEÑO DEL  PERSONAL DE LAS FUERZAS ARMADAS MPR-DOC-MIDE-03-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80" name="AutoShape 8" descr="MINISTERIO DE DEFENSA PÚBLICO MANUAL DE EVALUACIÓN DE DESEMPEÑO DEL  PERSONAL DE LAS FUERZAS ARMADAS MPR-DOC-MIDE-03-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082" name="AutoShape 10" descr="MINISTERIO DE DEFENSA PÚBLICO MANUAL DE EVALUACIÓN DE DESEMPEÑO DEL  PERSONAL DE LAS FUERZAS ARMADAS MPR-DOC-MIDE-03-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2" name="Picture 8" descr="Puede ser una imagen de texto que dice &quot;PECPFFAA PROGRAMA DE EDUCACIÓN Y CAPACITACIÓN PROFESIONAL DE LAS FUERZAS ARMADAS&quot;"/>
          <p:cNvPicPr>
            <a:picLocks noChangeAspect="1" noChangeArrowheads="1"/>
          </p:cNvPicPr>
          <p:nvPr/>
        </p:nvPicPr>
        <p:blipFill>
          <a:blip r:embed="rId3"/>
          <a:srcRect t="38195" b="38624"/>
          <a:stretch>
            <a:fillRect/>
          </a:stretch>
        </p:blipFill>
        <p:spPr bwMode="auto">
          <a:xfrm>
            <a:off x="4857752" y="2428868"/>
            <a:ext cx="3765759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http://new.insude.mil.do/images/logoins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256"/>
            <a:ext cx="3286148" cy="22860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2000264" cy="103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00034" y="1357298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Mejorar de forma continua la profesionalización del personal que integra las Fuerzas Armadas</a:t>
            </a:r>
            <a:r>
              <a:rPr lang="es-D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28596" y="2786058"/>
            <a:ext cx="807249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Contribuir al fortalecimiento de nuestro sistema de gestión institucional.</a:t>
            </a:r>
            <a:endParaRPr lang="es-E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028" name="AutoShape 4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9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/>
          <a:stretch>
            <a:fillRect/>
          </a:stretch>
        </p:blipFill>
        <p:spPr bwMode="auto">
          <a:xfrm rot="5400000">
            <a:off x="3107521" y="2964653"/>
            <a:ext cx="2500330" cy="442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211184" cy="128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285984" y="928670"/>
            <a:ext cx="4572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ASPECTOS GENERALES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57158" y="2090500"/>
            <a:ext cx="8286808" cy="433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Evaluación de Desempeño, </a:t>
            </a:r>
            <a:r>
              <a:rPr lang="es-DO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estará bajo la supervisión del Inspector General de las Fuerzas Armadas. </a:t>
            </a:r>
            <a:endParaRPr lang="es-DO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</a:pPr>
            <a:endParaRPr lang="es-DO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DO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Comandantes Generales del ERD, ARD y FARD, a través de sus respectivos Inspectores Generales, </a:t>
            </a:r>
            <a:r>
              <a:rPr lang="es-D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supervisarán </a:t>
            </a:r>
            <a:r>
              <a:rPr lang="es-DO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proceso de la evaluación de desempeño</a:t>
            </a:r>
            <a:r>
              <a:rPr lang="es-D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</a:pPr>
            <a:endParaRPr lang="es-DO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336600"/>
              </a:buClr>
              <a:buSzPct val="150000"/>
              <a:buFont typeface="Wingdings" pitchFamily="2" charset="2"/>
              <a:buChar char="ü"/>
            </a:pPr>
            <a:r>
              <a:rPr lang="es-DO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 J-1, Director de Personal del Estado Mayor Conjunto del MIDE, será el coordinador del inicio formal del proceso de la evaluación  de desempeño del personal de las FF.AA., hasta su conclusión.</a:t>
            </a:r>
            <a:endParaRPr lang="es-DO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</TotalTime>
  <Words>1247</Words>
  <Application>Microsoft Office PowerPoint</Application>
  <PresentationFormat>Presentación en pantalla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Evelin Frias</dc:creator>
  <cp:lastModifiedBy>Lenovo</cp:lastModifiedBy>
  <cp:revision>163</cp:revision>
  <cp:lastPrinted>2022-07-13T14:52:34Z</cp:lastPrinted>
  <dcterms:created xsi:type="dcterms:W3CDTF">2022-05-24T12:00:03Z</dcterms:created>
  <dcterms:modified xsi:type="dcterms:W3CDTF">2022-07-27T14:17:35Z</dcterms:modified>
</cp:coreProperties>
</file>