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58" r:id="rId3"/>
    <p:sldId id="276" r:id="rId4"/>
    <p:sldId id="278" r:id="rId5"/>
    <p:sldId id="279" r:id="rId6"/>
    <p:sldId id="275" r:id="rId7"/>
    <p:sldId id="280" r:id="rId8"/>
    <p:sldId id="281" r:id="rId9"/>
    <p:sldId id="257" r:id="rId10"/>
    <p:sldId id="259" r:id="rId11"/>
    <p:sldId id="260" r:id="rId12"/>
    <p:sldId id="282" r:id="rId13"/>
    <p:sldId id="283" r:id="rId14"/>
    <p:sldId id="261" r:id="rId15"/>
    <p:sldId id="262" r:id="rId16"/>
    <p:sldId id="263" r:id="rId17"/>
    <p:sldId id="272" r:id="rId18"/>
    <p:sldId id="264" r:id="rId19"/>
    <p:sldId id="265" r:id="rId20"/>
    <p:sldId id="284" r:id="rId21"/>
    <p:sldId id="266" r:id="rId22"/>
    <p:sldId id="285" r:id="rId23"/>
    <p:sldId id="286" r:id="rId24"/>
    <p:sldId id="267" r:id="rId25"/>
    <p:sldId id="268" r:id="rId26"/>
    <p:sldId id="269" r:id="rId27"/>
    <p:sldId id="270" r:id="rId28"/>
    <p:sldId id="287" r:id="rId29"/>
    <p:sldId id="288" r:id="rId30"/>
    <p:sldId id="290" r:id="rId31"/>
    <p:sldId id="289" r:id="rId32"/>
    <p:sldId id="271" r:id="rId33"/>
    <p:sldId id="273" r:id="rId34"/>
    <p:sldId id="297" r:id="rId35"/>
    <p:sldId id="298" r:id="rId36"/>
    <p:sldId id="305" r:id="rId37"/>
    <p:sldId id="299" r:id="rId38"/>
    <p:sldId id="296" r:id="rId39"/>
    <p:sldId id="300" r:id="rId40"/>
    <p:sldId id="301" r:id="rId41"/>
    <p:sldId id="302" r:id="rId42"/>
    <p:sldId id="303" r:id="rId43"/>
    <p:sldId id="304"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82" d="100"/>
          <a:sy n="82" d="100"/>
        </p:scale>
        <p:origin x="-26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DA78734-7611-4C34-967F-8290853F35C8}" type="datetimeFigureOut">
              <a:rPr lang="es-ES" smtClean="0"/>
              <a:pPr/>
              <a:t>03/06/2022</a:t>
            </a:fld>
            <a:endParaRPr lang="es-ES"/>
          </a:p>
        </p:txBody>
      </p:sp>
      <p:sp>
        <p:nvSpPr>
          <p:cNvPr id="5" name="Footer Placeholder 4"/>
          <p:cNvSpPr>
            <a:spLocks noGrp="1"/>
          </p:cNvSpPr>
          <p:nvPr>
            <p:ph type="ftr" sz="quarter" idx="11"/>
          </p:nvPr>
        </p:nvSpPr>
        <p:spPr>
          <a:xfrm>
            <a:off x="2692397" y="5037663"/>
            <a:ext cx="5214635" cy="279400"/>
          </a:xfrm>
        </p:spPr>
        <p:txBody>
          <a:bodyPr/>
          <a:lstStyle/>
          <a:p>
            <a:endParaRPr lang="es-ES"/>
          </a:p>
        </p:txBody>
      </p:sp>
      <p:sp>
        <p:nvSpPr>
          <p:cNvPr id="6" name="Slide Number Placeholder 5"/>
          <p:cNvSpPr>
            <a:spLocks noGrp="1"/>
          </p:cNvSpPr>
          <p:nvPr>
            <p:ph type="sldNum" sz="quarter" idx="12"/>
          </p:nvPr>
        </p:nvSpPr>
        <p:spPr>
          <a:xfrm>
            <a:off x="8956900" y="5037663"/>
            <a:ext cx="551167" cy="279400"/>
          </a:xfrm>
        </p:spPr>
        <p:txBody>
          <a:bodyPr/>
          <a:lstStyle/>
          <a:p>
            <a:fld id="{91FBF756-0D73-4E12-9C2F-08C806C808F5}" type="slidenum">
              <a:rPr lang="es-ES" smtClean="0"/>
              <a:pPr/>
              <a:t>‹Nº›</a:t>
            </a:fld>
            <a:endParaRPr lang="es-E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08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1FBF756-0D73-4E12-9C2F-08C806C808F5}" type="slidenum">
              <a:rPr lang="es-ES" smtClean="0"/>
              <a:pPr/>
              <a:t>‹Nº›</a:t>
            </a:fld>
            <a:endParaRPr lang="es-ES"/>
          </a:p>
        </p:txBody>
      </p:sp>
    </p:spTree>
    <p:extLst>
      <p:ext uri="{BB962C8B-B14F-4D97-AF65-F5344CB8AC3E}">
        <p14:creationId xmlns:p14="http://schemas.microsoft.com/office/powerpoint/2010/main" val="202776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FBF756-0D73-4E12-9C2F-08C806C808F5}" type="slidenum">
              <a:rPr lang="es-ES" smtClean="0"/>
              <a:pPr/>
              <a:t>‹Nº›</a:t>
            </a:fld>
            <a:endParaRPr lang="es-E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786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FBF756-0D73-4E12-9C2F-08C806C808F5}" type="slidenum">
              <a:rPr lang="es-ES" smtClean="0"/>
              <a:pPr/>
              <a:t>‹Nº›</a:t>
            </a:fld>
            <a:endParaRPr lang="es-E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643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FBF756-0D73-4E12-9C2F-08C806C808F5}" type="slidenum">
              <a:rPr lang="es-ES" smtClean="0"/>
              <a:pPr/>
              <a:t>‹Nº›</a:t>
            </a:fld>
            <a:endParaRPr lang="es-ES"/>
          </a:p>
        </p:txBody>
      </p:sp>
    </p:spTree>
    <p:extLst>
      <p:ext uri="{BB962C8B-B14F-4D97-AF65-F5344CB8AC3E}">
        <p14:creationId xmlns:p14="http://schemas.microsoft.com/office/powerpoint/2010/main" val="18304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FBF756-0D73-4E12-9C2F-08C806C808F5}" type="slidenum">
              <a:rPr lang="es-ES" smtClean="0"/>
              <a:pPr/>
              <a:t>‹Nº›</a:t>
            </a:fld>
            <a:endParaRPr lang="es-E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4228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FBF756-0D73-4E12-9C2F-08C806C808F5}" type="slidenum">
              <a:rPr lang="es-ES" smtClean="0"/>
              <a:pPr/>
              <a:t>‹Nº›</a:t>
            </a:fld>
            <a:endParaRPr lang="es-E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3733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FBF756-0D73-4E12-9C2F-08C806C808F5}" type="slidenum">
              <a:rPr lang="es-ES" smtClean="0"/>
              <a:pPr/>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3504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FBF756-0D73-4E12-9C2F-08C806C808F5}" type="slidenum">
              <a:rPr lang="es-ES" smtClean="0"/>
              <a:pPr/>
              <a:t>‹Nº›</a:t>
            </a:fld>
            <a:endParaRPr lang="es-E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4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FBF756-0D73-4E12-9C2F-08C806C808F5}" type="slidenum">
              <a:rPr lang="es-ES" smtClean="0"/>
              <a:pPr/>
              <a:t>‹Nº›</a:t>
            </a:fld>
            <a:endParaRPr lang="es-ES"/>
          </a:p>
        </p:txBody>
      </p:sp>
    </p:spTree>
    <p:extLst>
      <p:ext uri="{BB962C8B-B14F-4D97-AF65-F5344CB8AC3E}">
        <p14:creationId xmlns:p14="http://schemas.microsoft.com/office/powerpoint/2010/main" val="189069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1FBF756-0D73-4E12-9C2F-08C806C808F5}" type="slidenum">
              <a:rPr lang="es-ES" smtClean="0"/>
              <a:pPr/>
              <a:t>‹Nº›</a:t>
            </a:fld>
            <a:endParaRPr lang="es-E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26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1FBF756-0D73-4E12-9C2F-08C806C808F5}" type="slidenum">
              <a:rPr lang="es-ES" smtClean="0"/>
              <a:pPr/>
              <a:t>‹Nº›</a:t>
            </a:fld>
            <a:endParaRPr lang="es-ES"/>
          </a:p>
        </p:txBody>
      </p:sp>
    </p:spTree>
    <p:extLst>
      <p:ext uri="{BB962C8B-B14F-4D97-AF65-F5344CB8AC3E}">
        <p14:creationId xmlns:p14="http://schemas.microsoft.com/office/powerpoint/2010/main" val="407240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1FBF756-0D73-4E12-9C2F-08C806C808F5}" type="slidenum">
              <a:rPr lang="es-ES" smtClean="0"/>
              <a:pPr/>
              <a:t>‹Nº›</a:t>
            </a:fld>
            <a:endParaRPr lang="es-E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88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1FBF756-0D73-4E12-9C2F-08C806C808F5}" type="slidenum">
              <a:rPr lang="es-ES" smtClean="0"/>
              <a:pPr/>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99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1FBF756-0D73-4E12-9C2F-08C806C808F5}" type="slidenum">
              <a:rPr lang="es-ES" smtClean="0"/>
              <a:pPr/>
              <a:t>‹Nº›</a:t>
            </a:fld>
            <a:endParaRPr lang="es-ES"/>
          </a:p>
        </p:txBody>
      </p:sp>
    </p:spTree>
    <p:extLst>
      <p:ext uri="{BB962C8B-B14F-4D97-AF65-F5344CB8AC3E}">
        <p14:creationId xmlns:p14="http://schemas.microsoft.com/office/powerpoint/2010/main" val="6765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1FBF756-0D73-4E12-9C2F-08C806C808F5}" type="slidenum">
              <a:rPr lang="es-ES" smtClean="0"/>
              <a:pPr/>
              <a:t>‹Nº›</a:t>
            </a:fld>
            <a:endParaRPr lang="es-E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32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DA78734-7611-4C34-967F-8290853F35C8}" type="datetimeFigureOut">
              <a:rPr lang="es-ES" smtClean="0"/>
              <a:pPr/>
              <a:t>03/06/2022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1FBF756-0D73-4E12-9C2F-08C806C808F5}" type="slidenum">
              <a:rPr lang="es-ES" smtClean="0"/>
              <a:pPr/>
              <a:t>‹Nº›</a:t>
            </a:fld>
            <a:endParaRPr lang="es-ES"/>
          </a:p>
        </p:txBody>
      </p:sp>
    </p:spTree>
    <p:extLst>
      <p:ext uri="{BB962C8B-B14F-4D97-AF65-F5344CB8AC3E}">
        <p14:creationId xmlns:p14="http://schemas.microsoft.com/office/powerpoint/2010/main" val="204927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DA78734-7611-4C34-967F-8290853F35C8}" type="datetimeFigureOut">
              <a:rPr lang="es-ES" smtClean="0"/>
              <a:pPr/>
              <a:t>03/06/2022</a:t>
            </a:fld>
            <a:endParaRPr lang="es-E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FBF756-0D73-4E12-9C2F-08C806C808F5}" type="slidenum">
              <a:rPr lang="es-ES" smtClean="0"/>
              <a:pPr/>
              <a:t>‹Nº›</a:t>
            </a:fld>
            <a:endParaRPr lang="es-ES"/>
          </a:p>
        </p:txBody>
      </p:sp>
    </p:spTree>
    <p:extLst>
      <p:ext uri="{BB962C8B-B14F-4D97-AF65-F5344CB8AC3E}">
        <p14:creationId xmlns:p14="http://schemas.microsoft.com/office/powerpoint/2010/main" val="505127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311.gob.do/"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hyperlink" Target="http://311.gob.d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228167" y="756903"/>
            <a:ext cx="9601196" cy="1754326"/>
          </a:xfrm>
          <a:prstGeom prst="rect">
            <a:avLst/>
          </a:prstGeom>
        </p:spPr>
        <p:txBody>
          <a:bodyPr>
            <a:spAutoFit/>
          </a:bodyPr>
          <a:lstStyle/>
          <a:p>
            <a:r>
              <a:rPr lang="es-ES" sz="3600" b="1" dirty="0" smtClean="0">
                <a:solidFill>
                  <a:schemeClr val="tx1"/>
                </a:solidFill>
                <a:latin typeface="Times New Roman" panose="02020603050405020304" pitchFamily="18" charset="0"/>
                <a:cs typeface="Times New Roman" panose="02020603050405020304" pitchFamily="18" charset="0"/>
              </a:rPr>
              <a:t>LEY GENERAL DE LIBRE ACCESO A LA INFORMACIÓN PÚBLICA </a:t>
            </a:r>
            <a:br>
              <a:rPr lang="es-ES" sz="3600" b="1" dirty="0" smtClean="0">
                <a:solidFill>
                  <a:schemeClr val="tx1"/>
                </a:solidFill>
                <a:latin typeface="Times New Roman" panose="02020603050405020304" pitchFamily="18" charset="0"/>
                <a:cs typeface="Times New Roman" panose="02020603050405020304" pitchFamily="18" charset="0"/>
              </a:rPr>
            </a:br>
            <a:r>
              <a:rPr lang="es-ES" sz="3600" b="1" dirty="0" smtClean="0">
                <a:solidFill>
                  <a:schemeClr val="tx1"/>
                </a:solidFill>
                <a:latin typeface="Times New Roman" panose="02020603050405020304" pitchFamily="18" charset="0"/>
                <a:cs typeface="Times New Roman" panose="02020603050405020304" pitchFamily="18" charset="0"/>
              </a:rPr>
              <a:t>No.200-04</a:t>
            </a:r>
            <a:endParaRPr lang="es-ES" sz="3600" b="1" dirty="0">
              <a:solidFill>
                <a:schemeClr val="tx1"/>
              </a:solidFill>
              <a:latin typeface="Times New Roman" panose="02020603050405020304" pitchFamily="18" charset="0"/>
              <a:cs typeface="Times New Roman" panose="02020603050405020304" pitchFamily="18" charset="0"/>
            </a:endParaRPr>
          </a:p>
        </p:txBody>
      </p:sp>
      <p:sp>
        <p:nvSpPr>
          <p:cNvPr id="6" name="Rectángulo 5"/>
          <p:cNvSpPr/>
          <p:nvPr/>
        </p:nvSpPr>
        <p:spPr>
          <a:xfrm>
            <a:off x="2711825" y="5257365"/>
            <a:ext cx="6687670" cy="954107"/>
          </a:xfrm>
          <a:prstGeom prst="rect">
            <a:avLst/>
          </a:prstGeom>
        </p:spPr>
        <p:txBody>
          <a:bodyPr wrap="square">
            <a:spAutoFit/>
          </a:bodyPr>
          <a:lstStyle/>
          <a:p>
            <a:pPr algn="ctr"/>
            <a:r>
              <a:rPr lang="es-ES" sz="2800" dirty="0" smtClean="0">
                <a:latin typeface="Times New Roman" panose="02020603050405020304" pitchFamily="18" charset="0"/>
                <a:cs typeface="Times New Roman" panose="02020603050405020304" pitchFamily="18" charset="0"/>
              </a:rPr>
              <a:t>Preparado  por:</a:t>
            </a:r>
            <a:br>
              <a:rPr lang="es-ES" sz="2800" dirty="0" smtClean="0">
                <a:latin typeface="Times New Roman" panose="02020603050405020304" pitchFamily="18" charset="0"/>
                <a:cs typeface="Times New Roman" panose="02020603050405020304" pitchFamily="18" charset="0"/>
              </a:rPr>
            </a:br>
            <a:r>
              <a:rPr lang="es-ES" sz="2800" dirty="0" smtClean="0">
                <a:latin typeface="Times New Roman" panose="02020603050405020304" pitchFamily="18" charset="0"/>
                <a:cs typeface="Times New Roman" panose="02020603050405020304" pitchFamily="18" charset="0"/>
              </a:rPr>
              <a:t>Tte. </a:t>
            </a:r>
            <a:r>
              <a:rPr lang="es-ES" sz="2800" dirty="0" err="1" smtClean="0">
                <a:latin typeface="Times New Roman" panose="02020603050405020304" pitchFamily="18" charset="0"/>
                <a:cs typeface="Times New Roman" panose="02020603050405020304" pitchFamily="18" charset="0"/>
              </a:rPr>
              <a:t>Cor.</a:t>
            </a:r>
            <a:r>
              <a:rPr lang="es-ES" sz="2800" dirty="0" smtClean="0">
                <a:latin typeface="Times New Roman" panose="02020603050405020304" pitchFamily="18" charset="0"/>
                <a:cs typeface="Times New Roman" panose="02020603050405020304" pitchFamily="18" charset="0"/>
              </a:rPr>
              <a:t> Wilson Brito Mejía, ERD. </a:t>
            </a:r>
            <a:endParaRPr lang="es-ES" sz="2800" dirty="0">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rotWithShape="1">
          <a:blip r:embed="rId2" cstate="print"/>
          <a:srcRect l="5369" t="6731" r="6759" b="7132"/>
          <a:stretch/>
        </p:blipFill>
        <p:spPr>
          <a:xfrm>
            <a:off x="2187232" y="2501150"/>
            <a:ext cx="3005277" cy="2716307"/>
          </a:xfrm>
          <a:prstGeom prst="rect">
            <a:avLst/>
          </a:prstGeom>
        </p:spPr>
      </p:pic>
      <p:pic>
        <p:nvPicPr>
          <p:cNvPr id="10" name="Imagen 9"/>
          <p:cNvPicPr>
            <a:picLocks noChangeAspect="1"/>
          </p:cNvPicPr>
          <p:nvPr/>
        </p:nvPicPr>
        <p:blipFill>
          <a:blip r:embed="rId3" cstate="print"/>
          <a:stretch>
            <a:fillRect/>
          </a:stretch>
        </p:blipFill>
        <p:spPr>
          <a:xfrm>
            <a:off x="6047407" y="2912614"/>
            <a:ext cx="4450466" cy="1810669"/>
          </a:xfrm>
          <a:prstGeom prst="rect">
            <a:avLst/>
          </a:prstGeom>
        </p:spPr>
      </p:pic>
    </p:spTree>
    <p:extLst>
      <p:ext uri="{BB962C8B-B14F-4D97-AF65-F5344CB8AC3E}">
        <p14:creationId xmlns:p14="http://schemas.microsoft.com/office/powerpoint/2010/main" val="3004352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stretch>
            <a:fillRect/>
          </a:stretch>
        </p:blipFill>
        <p:spPr>
          <a:xfrm>
            <a:off x="6858000" y="618565"/>
            <a:ext cx="4746811" cy="5634317"/>
          </a:xfrm>
          <a:prstGeom prst="rect">
            <a:avLst/>
          </a:prstGeom>
        </p:spPr>
      </p:pic>
      <p:sp>
        <p:nvSpPr>
          <p:cNvPr id="2" name="Rectángulo 1"/>
          <p:cNvSpPr/>
          <p:nvPr/>
        </p:nvSpPr>
        <p:spPr>
          <a:xfrm>
            <a:off x="977152" y="1869137"/>
            <a:ext cx="5800166" cy="1936428"/>
          </a:xfrm>
          <a:prstGeom prst="rect">
            <a:avLst/>
          </a:prstGeom>
        </p:spPr>
        <p:txBody>
          <a:bodyPr wrap="square">
            <a:spAutoFit/>
          </a:bodyPr>
          <a:lstStyle/>
          <a:p>
            <a:pPr algn="just">
              <a:lnSpc>
                <a:spcPct val="107000"/>
              </a:lnSpc>
              <a:spcAft>
                <a:spcPts val="800"/>
              </a:spcAft>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En fecha 28 de julio del 2004 fue promulgada la Ley No. </a:t>
            </a:r>
            <a:r>
              <a:rPr lang="es-ES" sz="2800" dirty="0" smtClean="0">
                <a:latin typeface="Times New Roman" panose="02020603050405020304" pitchFamily="18" charset="0"/>
                <a:ea typeface="Calibri" panose="020F0502020204030204" pitchFamily="34" charset="0"/>
                <a:cs typeface="Times New Roman" panose="02020603050405020304" pitchFamily="18" charset="0"/>
              </a:rPr>
              <a:t>200-04  General </a:t>
            </a: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de Libre Acceso a la Información Pública .</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2639913" y="814183"/>
            <a:ext cx="2420856" cy="583750"/>
          </a:xfrm>
          <a:prstGeom prst="rect">
            <a:avLst/>
          </a:prstGeom>
        </p:spPr>
        <p:txBody>
          <a:bodyPr wrap="none">
            <a:spAutoFit/>
          </a:bodyPr>
          <a:lstStyle/>
          <a:p>
            <a:pPr algn="just">
              <a:lnSpc>
                <a:spcPct val="107000"/>
              </a:lnSpc>
              <a:spcAft>
                <a:spcPts val="800"/>
              </a:spcAft>
            </a:pPr>
            <a:r>
              <a:rPr lang="es-419" sz="3200" b="1" dirty="0" smtClean="0">
                <a:effectLst/>
                <a:latin typeface="Times New Roman" panose="02020603050405020304" pitchFamily="18" charset="0"/>
                <a:ea typeface="Calibri" panose="020F0502020204030204" pitchFamily="34" charset="0"/>
                <a:cs typeface="Times New Roman" panose="02020603050405020304" pitchFamily="18" charset="0"/>
              </a:rPr>
              <a:t>CREACIÓN</a:t>
            </a:r>
            <a:endParaRPr lang="es-E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ángulo 3"/>
          <p:cNvSpPr/>
          <p:nvPr/>
        </p:nvSpPr>
        <p:spPr>
          <a:xfrm>
            <a:off x="936812" y="4020235"/>
            <a:ext cx="5921188" cy="1815882"/>
          </a:xfrm>
          <a:prstGeom prst="rect">
            <a:avLst/>
          </a:prstGeom>
        </p:spPr>
        <p:txBody>
          <a:bodyPr wrap="square">
            <a:spAutoFit/>
          </a:bodyPr>
          <a:lstStyle/>
          <a:p>
            <a:pPr algn="just"/>
            <a:r>
              <a:rPr lang="es-ES" sz="2800" dirty="0" smtClean="0">
                <a:latin typeface="Times New Roman" panose="02020603050405020304" pitchFamily="18" charset="0"/>
                <a:cs typeface="Times New Roman" panose="02020603050405020304" pitchFamily="18" charset="0"/>
              </a:rPr>
              <a:t>Decreto de aplicación 130-05 que aprueba el reglamento de la Ley General de Libre Acceso a la Información Pública </a:t>
            </a:r>
            <a:endParaRPr lang="es-E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714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4389" y="1969572"/>
            <a:ext cx="6363408" cy="3319498"/>
          </a:xfrm>
          <a:prstGeom prst="rect">
            <a:avLst/>
          </a:prstGeom>
        </p:spPr>
        <p:txBody>
          <a:bodyPr wrap="square">
            <a:spAutoFit/>
          </a:bodyPr>
          <a:lstStyle/>
          <a:p>
            <a:pPr algn="just">
              <a:lnSpc>
                <a:spcPct val="107000"/>
              </a:lnSpc>
              <a:spcAft>
                <a:spcPts val="800"/>
              </a:spcAft>
            </a:pP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Articulo 1 </a:t>
            </a: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Toda persona tiene derecho a solicitar y a recibir información completa, veraz, adecuada y oportuna, de cualquier órgano del Estado Dominicano, y de todas las sociedades anónimas, compañías anónimas o compañías por acciones con participación estatal.</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Para que sirven las leyes? - El Insignia"/>
          <p:cNvPicPr>
            <a:picLocks noChangeAspect="1" noChangeArrowheads="1"/>
          </p:cNvPicPr>
          <p:nvPr/>
        </p:nvPicPr>
        <p:blipFill>
          <a:blip r:embed="rId2" cstate="print">
            <a:extLst>
              <a:ext uri="{28A0092B-C50C-407E-A947-70E740481C1C}">
                <a14:useLocalDpi xmlns:a14="http://schemas.microsoft.com/office/drawing/2010/main" val="0"/>
              </a:ext>
            </a:extLst>
          </a:blip>
          <a:srcRect l="17569" r="15028"/>
          <a:stretch>
            <a:fillRect/>
          </a:stretch>
        </p:blipFill>
        <p:spPr bwMode="auto">
          <a:xfrm>
            <a:off x="7384648" y="740774"/>
            <a:ext cx="4004854" cy="531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206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srcRect l="11111" t="7285" r="11111" b="9992"/>
          <a:stretch/>
        </p:blipFill>
        <p:spPr>
          <a:xfrm>
            <a:off x="8553691" y="648929"/>
            <a:ext cx="2802565" cy="4224013"/>
          </a:xfrm>
          <a:prstGeom prst="rect">
            <a:avLst/>
          </a:prstGeom>
        </p:spPr>
      </p:pic>
      <p:sp>
        <p:nvSpPr>
          <p:cNvPr id="4" name="3 Rectángulo"/>
          <p:cNvSpPr/>
          <p:nvPr/>
        </p:nvSpPr>
        <p:spPr>
          <a:xfrm>
            <a:off x="987705" y="957705"/>
            <a:ext cx="7265043" cy="5262979"/>
          </a:xfrm>
          <a:prstGeom prst="rect">
            <a:avLst/>
          </a:prstGeom>
        </p:spPr>
        <p:txBody>
          <a:bodyPr wrap="square">
            <a:spAutoFit/>
          </a:bodyPr>
          <a:lstStyle/>
          <a:p>
            <a:pPr marL="342900" indent="-342900">
              <a:buFont typeface="+mj-lt"/>
              <a:buAutoNum type="alphaLcParenR"/>
            </a:pPr>
            <a:r>
              <a:rPr lang="es-DO" sz="2800" dirty="0" smtClean="0">
                <a:latin typeface="Times New Roman" pitchFamily="18" charset="0"/>
                <a:cs typeface="Times New Roman" pitchFamily="18" charset="0"/>
              </a:rPr>
              <a:t>Organismos y entidades de la administración pública centralizada; Organismos y entidades autónomas y/o descentralizadas del Estado, incluyendo el Distrito Nacional y los organismos municipales.</a:t>
            </a:r>
          </a:p>
          <a:p>
            <a:pPr marL="342900" indent="-342900">
              <a:buFont typeface="+mj-lt"/>
              <a:buAutoNum type="alphaLcParenR"/>
            </a:pPr>
            <a:r>
              <a:rPr lang="es-DO" sz="2800" dirty="0" smtClean="0">
                <a:latin typeface="Times New Roman" pitchFamily="18" charset="0"/>
                <a:cs typeface="Times New Roman" pitchFamily="18" charset="0"/>
              </a:rPr>
              <a:t> Organismos y entidades autárquicos y/o descentralizados del Estado; </a:t>
            </a:r>
          </a:p>
          <a:p>
            <a:pPr marL="342900" indent="-342900">
              <a:buFont typeface="+mj-lt"/>
              <a:buAutoNum type="alphaLcParenR"/>
            </a:pPr>
            <a:r>
              <a:rPr lang="es-DO" sz="2800" dirty="0" smtClean="0">
                <a:latin typeface="Times New Roman" pitchFamily="18" charset="0"/>
                <a:cs typeface="Times New Roman" pitchFamily="18" charset="0"/>
              </a:rPr>
              <a:t>Empresas y sociedades comerciales propiedad del Estado; </a:t>
            </a:r>
          </a:p>
          <a:p>
            <a:pPr marL="342900" indent="-342900">
              <a:buFont typeface="+mj-lt"/>
              <a:buAutoNum type="alphaLcParenR"/>
            </a:pPr>
            <a:r>
              <a:rPr lang="es-DO" sz="2800" dirty="0" smtClean="0">
                <a:latin typeface="Times New Roman" pitchFamily="18" charset="0"/>
                <a:cs typeface="Times New Roman" pitchFamily="18" charset="0"/>
              </a:rPr>
              <a:t>Sociedades anónimas, compañías anónimas y compañías por acciones con participación estatal; </a:t>
            </a:r>
          </a:p>
        </p:txBody>
      </p:sp>
    </p:spTree>
    <p:extLst>
      <p:ext uri="{BB962C8B-B14F-4D97-AF65-F5344CB8AC3E}">
        <p14:creationId xmlns:p14="http://schemas.microsoft.com/office/powerpoint/2010/main" val="210248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ox(in)">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srcRect l="11111" t="7285" r="11111" b="9992"/>
          <a:stretch/>
        </p:blipFill>
        <p:spPr>
          <a:xfrm>
            <a:off x="7403689" y="648929"/>
            <a:ext cx="3952567" cy="5583784"/>
          </a:xfrm>
          <a:prstGeom prst="rect">
            <a:avLst/>
          </a:prstGeom>
        </p:spPr>
      </p:pic>
      <p:sp>
        <p:nvSpPr>
          <p:cNvPr id="4" name="3 Rectángulo"/>
          <p:cNvSpPr/>
          <p:nvPr/>
        </p:nvSpPr>
        <p:spPr>
          <a:xfrm>
            <a:off x="987706" y="957705"/>
            <a:ext cx="6096000" cy="4401205"/>
          </a:xfrm>
          <a:prstGeom prst="rect">
            <a:avLst/>
          </a:prstGeom>
        </p:spPr>
        <p:txBody>
          <a:bodyPr>
            <a:spAutoFit/>
          </a:bodyPr>
          <a:lstStyle/>
          <a:p>
            <a:pPr marL="342900" indent="-342900">
              <a:buFont typeface="+mj-lt"/>
              <a:buAutoNum type="alphaLcPeriod" startAt="5"/>
            </a:pPr>
            <a:r>
              <a:rPr lang="es-DO" sz="2800" dirty="0" smtClean="0">
                <a:latin typeface="Times New Roman" pitchFamily="18" charset="0"/>
                <a:cs typeface="Times New Roman" pitchFamily="18" charset="0"/>
              </a:rPr>
              <a:t>Organismos e instituciones de derecho privado que reciban recursos provenientes del presupuesto nacional para la consecución de sus fines;</a:t>
            </a:r>
          </a:p>
          <a:p>
            <a:pPr marL="342900" indent="-342900">
              <a:buFont typeface="+mj-lt"/>
              <a:buAutoNum type="alphaLcPeriod" startAt="5"/>
            </a:pPr>
            <a:endParaRPr lang="es-DO" sz="2800" dirty="0" smtClean="0">
              <a:latin typeface="Times New Roman" pitchFamily="18" charset="0"/>
              <a:cs typeface="Times New Roman" pitchFamily="18" charset="0"/>
            </a:endParaRPr>
          </a:p>
          <a:p>
            <a:pPr marL="342900" indent="-342900">
              <a:buFont typeface="+mj-lt"/>
              <a:buAutoNum type="alphaLcPeriod" startAt="5"/>
            </a:pPr>
            <a:r>
              <a:rPr lang="es-DO" sz="2800" dirty="0" smtClean="0">
                <a:latin typeface="Times New Roman" pitchFamily="18" charset="0"/>
                <a:cs typeface="Times New Roman" pitchFamily="18" charset="0"/>
              </a:rPr>
              <a:t>El Poder Legislativo, en cuanto a sus actividades administrativas; </a:t>
            </a:r>
          </a:p>
          <a:p>
            <a:pPr marL="342900" indent="-342900">
              <a:buFont typeface="+mj-lt"/>
              <a:buAutoNum type="alphaLcPeriod" startAt="5"/>
            </a:pPr>
            <a:endParaRPr lang="es-DO" sz="2800" dirty="0" smtClean="0">
              <a:latin typeface="Times New Roman" pitchFamily="18" charset="0"/>
              <a:cs typeface="Times New Roman" pitchFamily="18" charset="0"/>
            </a:endParaRPr>
          </a:p>
          <a:p>
            <a:pPr marL="342900" indent="-342900">
              <a:buFont typeface="+mj-lt"/>
              <a:buAutoNum type="alphaLcPeriod" startAt="5"/>
            </a:pPr>
            <a:r>
              <a:rPr lang="es-DO" sz="2800" dirty="0" smtClean="0">
                <a:latin typeface="Times New Roman" pitchFamily="18" charset="0"/>
                <a:cs typeface="Times New Roman" pitchFamily="18" charset="0"/>
              </a:rPr>
              <a:t>El Poder Judicial, en cuanto a sus actividades administrativas.</a:t>
            </a:r>
            <a:endParaRPr lang="es-DO" sz="2800" dirty="0">
              <a:latin typeface="Times New Roman" pitchFamily="18" charset="0"/>
              <a:cs typeface="Times New Roman" pitchFamily="18" charset="0"/>
            </a:endParaRPr>
          </a:p>
        </p:txBody>
      </p:sp>
    </p:spTree>
    <p:extLst>
      <p:ext uri="{BB962C8B-B14F-4D97-AF65-F5344CB8AC3E}">
        <p14:creationId xmlns:p14="http://schemas.microsoft.com/office/powerpoint/2010/main" val="2102489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srcRect/>
          <a:stretch>
            <a:fillRect/>
          </a:stretch>
        </p:blipFill>
        <p:spPr>
          <a:xfrm rot="5400000">
            <a:off x="3905519" y="-741631"/>
            <a:ext cx="3970303" cy="8447454"/>
          </a:xfrm>
          <a:prstGeom prst="rect">
            <a:avLst/>
          </a:prstGeom>
        </p:spPr>
      </p:pic>
      <p:sp>
        <p:nvSpPr>
          <p:cNvPr id="2" name="Rectángulo 1"/>
          <p:cNvSpPr/>
          <p:nvPr/>
        </p:nvSpPr>
        <p:spPr>
          <a:xfrm>
            <a:off x="1044387" y="1702632"/>
            <a:ext cx="9955307" cy="3539430"/>
          </a:xfrm>
          <a:prstGeom prst="rect">
            <a:avLst/>
          </a:prstGeom>
        </p:spPr>
        <p:txBody>
          <a:bodyPr wrap="square">
            <a:spAutoFit/>
          </a:bodyPr>
          <a:lstStyle/>
          <a:p>
            <a:pPr algn="just"/>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Este derecho de información comprende el derecho de acceder a las informaciones contenidas en actas y expedientes de la administración pública, así como a estar informado periódicamente, cuando lo requiera, de las actividades que desarrollan entidades y personas que cumplen funciones públicas, siempre y cuando este acceso no afecte la seguridad nacional, el orden público, la salud o la moral públicas o el derecho a la privacidad e intimidad de un tercero o el derecho a la reputación de los demás</a:t>
            </a:r>
            <a:endParaRPr lang="es-ES" sz="2800" dirty="0">
              <a:latin typeface="Times New Roman" panose="02020603050405020304" pitchFamily="18" charset="0"/>
              <a:cs typeface="Times New Roman" panose="02020603050405020304" pitchFamily="18" charset="0"/>
            </a:endParaRPr>
          </a:p>
        </p:txBody>
      </p:sp>
      <p:pic>
        <p:nvPicPr>
          <p:cNvPr id="4" name="Imagen 7"/>
          <p:cNvPicPr>
            <a:picLocks noChangeAspect="1"/>
          </p:cNvPicPr>
          <p:nvPr/>
        </p:nvPicPr>
        <p:blipFill rotWithShape="1">
          <a:blip r:embed="rId3" cstate="print"/>
          <a:srcRect l="5369" t="6731" r="6759" b="7132"/>
          <a:stretch/>
        </p:blipFill>
        <p:spPr>
          <a:xfrm>
            <a:off x="10092746" y="487144"/>
            <a:ext cx="1586821" cy="1434241"/>
          </a:xfrm>
          <a:prstGeom prst="rect">
            <a:avLst/>
          </a:prstGeom>
        </p:spPr>
      </p:pic>
    </p:spTree>
    <p:extLst>
      <p:ext uri="{BB962C8B-B14F-4D97-AF65-F5344CB8AC3E}">
        <p14:creationId xmlns:p14="http://schemas.microsoft.com/office/powerpoint/2010/main" val="734364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19498" y="1085314"/>
            <a:ext cx="6096000" cy="3288401"/>
          </a:xfrm>
          <a:prstGeom prst="rect">
            <a:avLst/>
          </a:prstGeom>
        </p:spPr>
        <p:txBody>
          <a:bodyPr>
            <a:spAutoFit/>
          </a:bodyPr>
          <a:lstStyle/>
          <a:p>
            <a:pPr algn="just">
              <a:lnSpc>
                <a:spcPct val="107000"/>
              </a:lnSpc>
              <a:spcAft>
                <a:spcPts val="800"/>
              </a:spcAft>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Todos los actos y actividades de la Administración Pública, centralizada y descentralizada, incluyendo los actos y actividades administrativas y los Poderes Legislativo y Judicial, así como la información referida a su funcionamiento estarán sometidos a publicidad.</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rotWithShape="1">
          <a:blip r:embed="rId2" cstate="print"/>
          <a:srcRect l="11111" t="7285" r="11111" b="9992"/>
          <a:stretch/>
        </p:blipFill>
        <p:spPr>
          <a:xfrm>
            <a:off x="7403689" y="648929"/>
            <a:ext cx="3952567" cy="5583784"/>
          </a:xfrm>
          <a:prstGeom prst="rect">
            <a:avLst/>
          </a:prstGeom>
        </p:spPr>
      </p:pic>
    </p:spTree>
    <p:extLst>
      <p:ext uri="{BB962C8B-B14F-4D97-AF65-F5344CB8AC3E}">
        <p14:creationId xmlns:p14="http://schemas.microsoft.com/office/powerpoint/2010/main" val="2102489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4784" y="679448"/>
            <a:ext cx="9651361" cy="1475404"/>
          </a:xfrm>
          <a:prstGeom prst="rect">
            <a:avLst/>
          </a:prstGeom>
        </p:spPr>
        <p:txBody>
          <a:bodyPr wrap="square">
            <a:spAutoFit/>
          </a:bodyPr>
          <a:lstStyle/>
          <a:p>
            <a:pPr algn="ctr">
              <a:lnSpc>
                <a:spcPct val="107000"/>
              </a:lnSpc>
              <a:spcAft>
                <a:spcPts val="800"/>
              </a:spcAft>
            </a:pP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PROCEDIMIENTO PARA EL EJERCICIO DEL DERECHO DE INFORMACIÓN Y ACCESO A LAS INFORMACIONES. </a:t>
            </a:r>
            <a:endParaRPr lang="es-E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1111624" y="2206557"/>
            <a:ext cx="9753599" cy="3923638"/>
          </a:xfrm>
          <a:prstGeom prst="rect">
            <a:avLst/>
          </a:prstGeom>
        </p:spPr>
        <p:txBody>
          <a:bodyPr wrap="square">
            <a:spAutoFit/>
          </a:bodyPr>
          <a:lstStyle/>
          <a:p>
            <a:pPr algn="just">
              <a:lnSpc>
                <a:spcPct val="107000"/>
              </a:lnSpc>
              <a:spcAft>
                <a:spcPts val="800"/>
              </a:spcAft>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La solicitud de acceso a la información debe ser planteada en forma escrita y deberá contener por lo menos los siguientes requisitos para su tramitación: </a:t>
            </a:r>
          </a:p>
          <a:p>
            <a:pPr algn="just">
              <a:lnSpc>
                <a:spcPct val="107000"/>
              </a:lnSpc>
              <a:spcAft>
                <a:spcPts val="800"/>
              </a:spcAft>
            </a:pPr>
            <a:endParaRPr lang="es-ES"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lphaLcParenR"/>
            </a:pPr>
            <a:r>
              <a:rPr lang="es-ES" sz="2800" dirty="0">
                <a:latin typeface="Times New Roman" panose="02020603050405020304" pitchFamily="18" charset="0"/>
                <a:cs typeface="Times New Roman" panose="02020603050405020304" pitchFamily="18" charset="0"/>
              </a:rPr>
              <a:t>Nombre completo y cualidades de la persona que realiza la gestión; </a:t>
            </a:r>
            <a:endParaRPr lang="es-ES" sz="2800" dirty="0" smtClean="0">
              <a:latin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mj-lt"/>
              <a:buAutoNum type="alphaLcParenR"/>
            </a:pPr>
            <a:r>
              <a:rPr lang="es-ES" sz="2800" dirty="0" smtClean="0">
                <a:latin typeface="Times New Roman" panose="02020603050405020304" pitchFamily="18" charset="0"/>
                <a:cs typeface="Times New Roman" panose="02020603050405020304" pitchFamily="18" charset="0"/>
              </a:rPr>
              <a:t>Identificación </a:t>
            </a:r>
            <a:r>
              <a:rPr lang="es-ES" sz="2800" dirty="0">
                <a:latin typeface="Times New Roman" panose="02020603050405020304" pitchFamily="18" charset="0"/>
                <a:cs typeface="Times New Roman" panose="02020603050405020304" pitchFamily="18" charset="0"/>
              </a:rPr>
              <a:t>clara y precisa de los datos e informaciones que requiere; </a:t>
            </a:r>
          </a:p>
        </p:txBody>
      </p:sp>
      <p:pic>
        <p:nvPicPr>
          <p:cNvPr id="4" name="Imagen 7"/>
          <p:cNvPicPr>
            <a:picLocks noChangeAspect="1"/>
          </p:cNvPicPr>
          <p:nvPr/>
        </p:nvPicPr>
        <p:blipFill rotWithShape="1">
          <a:blip r:embed="rId2" cstate="print"/>
          <a:srcRect l="5369" t="6731" r="6759" b="7132"/>
          <a:stretch/>
        </p:blipFill>
        <p:spPr>
          <a:xfrm>
            <a:off x="10359342" y="487159"/>
            <a:ext cx="1308646" cy="1182814"/>
          </a:xfrm>
          <a:prstGeom prst="rect">
            <a:avLst/>
          </a:prstGeom>
        </p:spPr>
      </p:pic>
    </p:spTree>
    <p:extLst>
      <p:ext uri="{BB962C8B-B14F-4D97-AF65-F5344CB8AC3E}">
        <p14:creationId xmlns:p14="http://schemas.microsoft.com/office/powerpoint/2010/main" val="3589286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7654373" y="2011012"/>
            <a:ext cx="3823855" cy="4253345"/>
          </a:xfrm>
          <a:prstGeom prst="rect">
            <a:avLst/>
          </a:prstGeom>
        </p:spPr>
      </p:pic>
      <p:sp>
        <p:nvSpPr>
          <p:cNvPr id="2" name="Rectángulo 1"/>
          <p:cNvSpPr/>
          <p:nvPr/>
        </p:nvSpPr>
        <p:spPr>
          <a:xfrm>
            <a:off x="1103066" y="2481415"/>
            <a:ext cx="5942959" cy="3063659"/>
          </a:xfrm>
          <a:prstGeom prst="rect">
            <a:avLst/>
          </a:prstGeom>
        </p:spPr>
        <p:txBody>
          <a:bodyPr wrap="square">
            <a:spAutoFit/>
          </a:bodyPr>
          <a:lstStyle/>
          <a:p>
            <a:pPr algn="just">
              <a:lnSpc>
                <a:spcPct val="107000"/>
              </a:lnSpc>
              <a:spcAft>
                <a:spcPts val="800"/>
              </a:spcAft>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c) Identificación de la autoridad pública que posee la información; </a:t>
            </a:r>
          </a:p>
          <a:p>
            <a:pPr algn="just">
              <a:lnSpc>
                <a:spcPct val="107000"/>
              </a:lnSpc>
              <a:spcAft>
                <a:spcPts val="800"/>
              </a:spcAft>
            </a:pPr>
            <a:endParaRPr lang="es-E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d) Motivación de las razones por las cuales se requieren los datos e informaciones solicitadas.</a:t>
            </a:r>
            <a:endParaRPr lang="es-ES" sz="2800" dirty="0"/>
          </a:p>
        </p:txBody>
      </p:sp>
      <p:sp>
        <p:nvSpPr>
          <p:cNvPr id="3" name="Rectángulo 2"/>
          <p:cNvSpPr/>
          <p:nvPr/>
        </p:nvSpPr>
        <p:spPr>
          <a:xfrm>
            <a:off x="1349829" y="659546"/>
            <a:ext cx="9637486" cy="1475404"/>
          </a:xfrm>
          <a:prstGeom prst="rect">
            <a:avLst/>
          </a:prstGeom>
        </p:spPr>
        <p:txBody>
          <a:bodyPr wrap="square">
            <a:spAutoFit/>
          </a:bodyPr>
          <a:lstStyle/>
          <a:p>
            <a:pPr algn="ctr">
              <a:lnSpc>
                <a:spcPct val="107000"/>
              </a:lnSpc>
              <a:spcAft>
                <a:spcPts val="800"/>
              </a:spcAft>
            </a:pP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PROCEDIMIENTO PARA EL EJERCICIO DEL DERECHO DE INFORMACIÓN Y ACCESO A LAS INFORMACIONES. </a:t>
            </a:r>
            <a:endParaRPr lang="es-E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5236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8552" y="1688885"/>
            <a:ext cx="9256059" cy="4415632"/>
          </a:xfrm>
          <a:prstGeom prst="rect">
            <a:avLst/>
          </a:prstGeom>
        </p:spPr>
        <p:txBody>
          <a:bodyPr wrap="square">
            <a:spAutoFit/>
          </a:bodyPr>
          <a:lstStyle/>
          <a:p>
            <a:pPr marL="457200" indent="-457200" algn="just">
              <a:lnSpc>
                <a:spcPct val="107000"/>
              </a:lnSpc>
              <a:spcAft>
                <a:spcPts val="800"/>
              </a:spcAft>
              <a:buFont typeface="Wingdings" panose="05000000000000000000" pitchFamily="2" charset="2"/>
              <a:buChar char="§"/>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Si la solicitud no contiene todos los datos requeridos, la Administración deberá hacérselo saber al solicitante a fin de que corrija y complete los datos. </a:t>
            </a:r>
          </a:p>
          <a:p>
            <a:pPr marL="457200" indent="-457200" algn="just">
              <a:lnSpc>
                <a:spcPct val="107000"/>
              </a:lnSpc>
              <a:spcAft>
                <a:spcPts val="800"/>
              </a:spcAft>
              <a:buFont typeface="Wingdings" panose="05000000000000000000" pitchFamily="2" charset="2"/>
              <a:buChar char="§"/>
            </a:pPr>
            <a:endParaRPr lang="es-ES"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En caso de que la solicitud deba ser rechazada por alguna de las razones previstas en la presente ley, este rechazo debe ser comunicado al solicitante en forma escrita en un plazo de cinco (5) días laborables, contados a partir del día de la recepción de la solicitud.</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1244633" y="689393"/>
            <a:ext cx="1266693" cy="584775"/>
          </a:xfrm>
          <a:prstGeom prst="rect">
            <a:avLst/>
          </a:prstGeom>
        </p:spPr>
        <p:txBody>
          <a:bodyPr wrap="none">
            <a:spAutoFit/>
          </a:bodyPr>
          <a:lstStyle/>
          <a:p>
            <a:r>
              <a:rPr lang="es-ES" sz="3200" b="1" dirty="0" smtClean="0">
                <a:latin typeface="Times New Roman" panose="02020603050405020304" pitchFamily="18" charset="0"/>
                <a:cs typeface="Times New Roman" panose="02020603050405020304" pitchFamily="18" charset="0"/>
              </a:rPr>
              <a:t>Nota: </a:t>
            </a:r>
            <a:endParaRPr lang="es-ES" sz="3200" b="1" dirty="0">
              <a:latin typeface="Times New Roman" panose="02020603050405020304" pitchFamily="18" charset="0"/>
              <a:cs typeface="Times New Roman" panose="02020603050405020304" pitchFamily="18" charset="0"/>
            </a:endParaRPr>
          </a:p>
        </p:txBody>
      </p:sp>
      <p:pic>
        <p:nvPicPr>
          <p:cNvPr id="4" name="Imagen 7"/>
          <p:cNvPicPr>
            <a:picLocks noChangeAspect="1"/>
          </p:cNvPicPr>
          <p:nvPr/>
        </p:nvPicPr>
        <p:blipFill rotWithShape="1">
          <a:blip r:embed="rId2" cstate="print"/>
          <a:srcRect l="5369" t="6731" r="6759" b="7132"/>
          <a:stretch/>
        </p:blipFill>
        <p:spPr>
          <a:xfrm>
            <a:off x="10104316" y="498732"/>
            <a:ext cx="1586821" cy="1434241"/>
          </a:xfrm>
          <a:prstGeom prst="rect">
            <a:avLst/>
          </a:prstGeom>
        </p:spPr>
      </p:pic>
    </p:spTree>
    <p:extLst>
      <p:ext uri="{BB962C8B-B14F-4D97-AF65-F5344CB8AC3E}">
        <p14:creationId xmlns:p14="http://schemas.microsoft.com/office/powerpoint/2010/main" val="1503932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59567" y="1640410"/>
            <a:ext cx="8027582" cy="522259"/>
          </a:xfrm>
          <a:prstGeom prst="rect">
            <a:avLst/>
          </a:prstGeom>
        </p:spPr>
        <p:txBody>
          <a:bodyPr wrap="none">
            <a:spAutoFit/>
          </a:bodyPr>
          <a:lstStyle/>
          <a:p>
            <a:pPr algn="ctr">
              <a:lnSpc>
                <a:spcPct val="107000"/>
              </a:lnSpc>
              <a:spcAft>
                <a:spcPts val="800"/>
              </a:spcAft>
            </a:pP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PLAZO PARA ENTREGAR LA INFORMACIÓN </a:t>
            </a:r>
            <a:endParaRPr lang="es-E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1020103" y="2869204"/>
            <a:ext cx="9816354" cy="2827377"/>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Toda solicitud de información requerida en los términos de la presente ley, debe ser satisfecha en un plazo no mayor de quince (15) días hábiles. El plazo se podrá prorrogar en forma excepcional por otros diez (10) días hábiles en los casos que medien circunstancias que hagan difícil reunir la información solicitada.</a:t>
            </a:r>
          </a:p>
        </p:txBody>
      </p:sp>
      <p:pic>
        <p:nvPicPr>
          <p:cNvPr id="4" name="Imagen 7"/>
          <p:cNvPicPr>
            <a:picLocks noChangeAspect="1"/>
          </p:cNvPicPr>
          <p:nvPr/>
        </p:nvPicPr>
        <p:blipFill rotWithShape="1">
          <a:blip r:embed="rId2" cstate="print"/>
          <a:srcRect l="5369" t="6731" r="6759" b="7132"/>
          <a:stretch/>
        </p:blipFill>
        <p:spPr>
          <a:xfrm>
            <a:off x="10104316" y="498732"/>
            <a:ext cx="1586821" cy="1434241"/>
          </a:xfrm>
          <a:prstGeom prst="rect">
            <a:avLst/>
          </a:prstGeom>
        </p:spPr>
      </p:pic>
    </p:spTree>
    <p:extLst>
      <p:ext uri="{BB962C8B-B14F-4D97-AF65-F5344CB8AC3E}">
        <p14:creationId xmlns:p14="http://schemas.microsoft.com/office/powerpoint/2010/main" val="1015832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print"/>
          <a:srcRect t="86437" b="230"/>
          <a:stretch/>
        </p:blipFill>
        <p:spPr>
          <a:xfrm>
            <a:off x="625350" y="639552"/>
            <a:ext cx="10978071" cy="1099384"/>
          </a:xfrm>
          <a:prstGeom prst="rect">
            <a:avLst/>
          </a:prstGeom>
        </p:spPr>
      </p:pic>
      <p:sp>
        <p:nvSpPr>
          <p:cNvPr id="2" name="Título 1"/>
          <p:cNvSpPr>
            <a:spLocks noGrp="1"/>
          </p:cNvSpPr>
          <p:nvPr>
            <p:ph type="title"/>
          </p:nvPr>
        </p:nvSpPr>
        <p:spPr>
          <a:xfrm>
            <a:off x="3153873" y="1467732"/>
            <a:ext cx="5666509" cy="724087"/>
          </a:xfrm>
        </p:spPr>
        <p:txBody>
          <a:bodyPr>
            <a:normAutofit fontScale="90000"/>
          </a:bodyPr>
          <a:lstStyle/>
          <a:p>
            <a:pPr algn="ctr"/>
            <a:r>
              <a:rPr lang="es-ES" b="1" dirty="0" smtClean="0">
                <a:latin typeface="Times New Roman" panose="02020603050405020304" pitchFamily="18" charset="0"/>
                <a:cs typeface="Times New Roman" panose="02020603050405020304" pitchFamily="18" charset="0"/>
              </a:rPr>
              <a:t>A</a:t>
            </a:r>
            <a:r>
              <a:rPr lang="es-419" b="1" dirty="0" smtClean="0">
                <a:latin typeface="Times New Roman" panose="02020603050405020304" pitchFamily="18" charset="0"/>
                <a:cs typeface="Times New Roman" panose="02020603050405020304" pitchFamily="18" charset="0"/>
              </a:rPr>
              <a:t>genda </a:t>
            </a:r>
            <a:endParaRPr lang="es-ES" b="1" dirty="0">
              <a:latin typeface="Times New Roman" panose="02020603050405020304" pitchFamily="18" charset="0"/>
              <a:cs typeface="Times New Roman" panose="02020603050405020304" pitchFamily="18" charset="0"/>
            </a:endParaRPr>
          </a:p>
        </p:txBody>
      </p:sp>
      <p:sp>
        <p:nvSpPr>
          <p:cNvPr id="5" name="Rectángulo 4"/>
          <p:cNvSpPr/>
          <p:nvPr/>
        </p:nvSpPr>
        <p:spPr>
          <a:xfrm>
            <a:off x="1344768" y="2395539"/>
            <a:ext cx="9280783" cy="3970318"/>
          </a:xfrm>
          <a:prstGeom prst="rect">
            <a:avLst/>
          </a:prstGeom>
        </p:spPr>
        <p:txBody>
          <a:bodyPr wrap="square">
            <a:spAutoFit/>
          </a:bodyPr>
          <a:lstStyle/>
          <a:p>
            <a:pPr marL="285750" indent="-285750">
              <a:buFont typeface="Arial" panose="020B0604020202020204" pitchFamily="34" charset="0"/>
              <a:buChar char="•"/>
            </a:pPr>
            <a:r>
              <a:rPr lang="es-ES" sz="2800" dirty="0" smtClean="0">
                <a:latin typeface="Times New Roman" panose="02020603050405020304" pitchFamily="18" charset="0"/>
                <a:cs typeface="Times New Roman" panose="02020603050405020304" pitchFamily="18" charset="0"/>
              </a:rPr>
              <a:t>¿Que es la Transparencia?</a:t>
            </a:r>
          </a:p>
          <a:p>
            <a:pPr marL="285750" indent="-285750">
              <a:buFont typeface="Arial" panose="020B0604020202020204" pitchFamily="34" charset="0"/>
              <a:buChar char="•"/>
            </a:pPr>
            <a:r>
              <a:rPr lang="es-ES" sz="2800" dirty="0" smtClean="0">
                <a:latin typeface="Times New Roman" panose="02020603050405020304" pitchFamily="18" charset="0"/>
                <a:cs typeface="Times New Roman" panose="02020603050405020304" pitchFamily="18" charset="0"/>
              </a:rPr>
              <a:t>¿Que es la ley 200-04?</a:t>
            </a:r>
          </a:p>
          <a:p>
            <a:pPr marL="285750" indent="-285750">
              <a:buFont typeface="Arial" panose="020B0604020202020204" pitchFamily="34" charset="0"/>
              <a:buChar char="•"/>
            </a:pPr>
            <a:r>
              <a:rPr lang="es-ES" sz="2800" dirty="0" smtClean="0">
                <a:latin typeface="Times New Roman" panose="02020603050405020304" pitchFamily="18" charset="0"/>
                <a:cs typeface="Times New Roman" panose="02020603050405020304" pitchFamily="18" charset="0"/>
              </a:rPr>
              <a:t>Creación</a:t>
            </a:r>
          </a:p>
          <a:p>
            <a:pPr marL="285750" indent="-285750">
              <a:buFont typeface="Arial" panose="020B0604020202020204" pitchFamily="34" charset="0"/>
              <a:buChar char="•"/>
            </a:pPr>
            <a:r>
              <a:rPr lang="es-419" sz="2800" dirty="0" smtClean="0">
                <a:latin typeface="Times New Roman" panose="02020603050405020304" pitchFamily="18" charset="0"/>
                <a:cs typeface="Times New Roman" panose="02020603050405020304" pitchFamily="18" charset="0"/>
              </a:rPr>
              <a:t>Dirección general de ética e integridad gubernamental.</a:t>
            </a:r>
          </a:p>
          <a:p>
            <a:pPr marL="285750" indent="-285750">
              <a:buFont typeface="Arial" panose="020B0604020202020204" pitchFamily="34" charset="0"/>
              <a:buChar char="•"/>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Objetivo de la ley </a:t>
            </a:r>
            <a:endParaRPr lang="es-ES" sz="2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2800" dirty="0" smtClean="0">
                <a:latin typeface="Times New Roman" panose="02020603050405020304" pitchFamily="18" charset="0"/>
                <a:cs typeface="Times New Roman" panose="02020603050405020304" pitchFamily="18" charset="0"/>
              </a:rPr>
              <a:t>Procedimiento para el ejercicio del derecho de información y acceso a las informaciones.</a:t>
            </a:r>
          </a:p>
          <a:p>
            <a:pPr marL="285750" indent="-285750">
              <a:buFont typeface="Arial" panose="020B0604020202020204" pitchFamily="34" charset="0"/>
              <a:buChar char="•"/>
            </a:pPr>
            <a:r>
              <a:rPr lang="es-ES" sz="2800" dirty="0" smtClean="0">
                <a:latin typeface="Times New Roman" panose="02020603050405020304" pitchFamily="18" charset="0"/>
                <a:cs typeface="Times New Roman" panose="02020603050405020304" pitchFamily="18" charset="0"/>
              </a:rPr>
              <a:t>Plazo para entregar la información</a:t>
            </a:r>
          </a:p>
          <a:p>
            <a:pPr marL="285750" indent="-285750">
              <a:buFont typeface="Arial" panose="020B0604020202020204" pitchFamily="34" charset="0"/>
              <a:buChar char="•"/>
            </a:pPr>
            <a:r>
              <a:rPr lang="es-ES" sz="2800" dirty="0" smtClean="0">
                <a:latin typeface="Times New Roman" panose="02020603050405020304" pitchFamily="18" charset="0"/>
                <a:cs typeface="Times New Roman" panose="02020603050405020304" pitchFamily="18" charset="0"/>
              </a:rPr>
              <a:t>Forma de entrega de la información solicitada</a:t>
            </a:r>
            <a:endParaRPr lang="es-ES" sz="2000" dirty="0">
              <a:latin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3" cstate="print"/>
          <a:stretch>
            <a:fillRect/>
          </a:stretch>
        </p:blipFill>
        <p:spPr>
          <a:xfrm>
            <a:off x="720226" y="1432852"/>
            <a:ext cx="2150296" cy="874847"/>
          </a:xfrm>
          <a:prstGeom prst="rect">
            <a:avLst/>
          </a:prstGeom>
        </p:spPr>
      </p:pic>
      <p:pic>
        <p:nvPicPr>
          <p:cNvPr id="7" name="Imagen 7"/>
          <p:cNvPicPr>
            <a:picLocks noChangeAspect="1"/>
          </p:cNvPicPr>
          <p:nvPr/>
        </p:nvPicPr>
        <p:blipFill rotWithShape="1">
          <a:blip r:embed="rId4" cstate="print"/>
          <a:srcRect l="5369" t="6731" r="6759" b="7132"/>
          <a:stretch/>
        </p:blipFill>
        <p:spPr>
          <a:xfrm>
            <a:off x="9907546" y="961719"/>
            <a:ext cx="1586821" cy="1434241"/>
          </a:xfrm>
          <a:prstGeom prst="rect">
            <a:avLst/>
          </a:prstGeom>
        </p:spPr>
      </p:pic>
    </p:spTree>
    <p:extLst>
      <p:ext uri="{BB962C8B-B14F-4D97-AF65-F5344CB8AC3E}">
        <p14:creationId xmlns:p14="http://schemas.microsoft.com/office/powerpoint/2010/main" val="3989182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91060" y="853332"/>
            <a:ext cx="8027582" cy="522259"/>
          </a:xfrm>
          <a:prstGeom prst="rect">
            <a:avLst/>
          </a:prstGeom>
        </p:spPr>
        <p:txBody>
          <a:bodyPr wrap="none">
            <a:spAutoFit/>
          </a:bodyPr>
          <a:lstStyle/>
          <a:p>
            <a:pPr algn="ctr">
              <a:lnSpc>
                <a:spcPct val="107000"/>
              </a:lnSpc>
              <a:spcAft>
                <a:spcPts val="800"/>
              </a:spcAft>
            </a:pP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PLAZO PARA ENTREGAR LA INFORMACIÓN </a:t>
            </a:r>
            <a:endParaRPr lang="es-E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1077976" y="2035827"/>
            <a:ext cx="9816354" cy="3319498"/>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El incumplimiento de los plazos establecidos anteriormente, asimismo, cualquier conducta que violente, limite, impida, restrinja u obstaculice el derecho de acceso a la información de acuerdo a lo que establece la presente ley, constituirá para el funcionario una falta grave en el ejercicio de sus funciones, sin perjuicio de la aplicación del régimen sancionatorio que corresponda</a:t>
            </a:r>
            <a:r>
              <a:rPr lang="es-ES" sz="24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n 7"/>
          <p:cNvPicPr>
            <a:picLocks noChangeAspect="1"/>
          </p:cNvPicPr>
          <p:nvPr/>
        </p:nvPicPr>
        <p:blipFill rotWithShape="1">
          <a:blip r:embed="rId2" cstate="print"/>
          <a:srcRect l="5369" t="6731" r="6759" b="7132"/>
          <a:stretch/>
        </p:blipFill>
        <p:spPr>
          <a:xfrm>
            <a:off x="10104316" y="498732"/>
            <a:ext cx="1586821" cy="1434241"/>
          </a:xfrm>
          <a:prstGeom prst="rect">
            <a:avLst/>
          </a:prstGeom>
        </p:spPr>
      </p:pic>
    </p:spTree>
    <p:extLst>
      <p:ext uri="{BB962C8B-B14F-4D97-AF65-F5344CB8AC3E}">
        <p14:creationId xmlns:p14="http://schemas.microsoft.com/office/powerpoint/2010/main" val="1015832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00952" y="787287"/>
            <a:ext cx="10301090" cy="522259"/>
          </a:xfrm>
          <a:prstGeom prst="rect">
            <a:avLst/>
          </a:prstGeom>
        </p:spPr>
        <p:txBody>
          <a:bodyPr wrap="none">
            <a:spAutoFit/>
          </a:bodyPr>
          <a:lstStyle/>
          <a:p>
            <a:pPr algn="ctr">
              <a:lnSpc>
                <a:spcPct val="107000"/>
              </a:lnSpc>
              <a:spcAft>
                <a:spcPts val="800"/>
              </a:spcAft>
            </a:pP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FORMA DE ENTREGA DE LA INFORMACIÓN SOLICITADA </a:t>
            </a:r>
            <a:endParaRPr lang="es-E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1192307" y="1592791"/>
            <a:ext cx="6096000" cy="3749424"/>
          </a:xfrm>
          <a:prstGeom prst="rect">
            <a:avLst/>
          </a:prstGeom>
        </p:spPr>
        <p:txBody>
          <a:bodyPr>
            <a:spAutoFit/>
          </a:bodyPr>
          <a:lstStyle/>
          <a:p>
            <a:pPr algn="just">
              <a:lnSpc>
                <a:spcPct val="107000"/>
              </a:lnSpc>
              <a:spcAft>
                <a:spcPts val="800"/>
              </a:spcAft>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La información solicitada podrá ser entregada en forma personal, por medio de teléfono, facsímil, correo ordinario, certificado o también correo electrónico, o por medio de formatos disponibles en la página de Internet que al efecto haya preparado la administración a la que hace referencia el artículo 1 de esta ley</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descr="Médico que entrega el documento de prescripción al paciente en el gabinete,  después de una consulta médica. médico que tiene un informe de chequeo para  dar tratamiento a una persona jubilada 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5632" y="1521051"/>
            <a:ext cx="4235779" cy="395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729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é es el silencio administrativo? | Blog de Anfix"/>
          <p:cNvPicPr>
            <a:picLocks noChangeAspect="1" noChangeArrowheads="1"/>
          </p:cNvPicPr>
          <p:nvPr/>
        </p:nvPicPr>
        <p:blipFill>
          <a:blip r:embed="rId2" cstate="print"/>
          <a:srcRect/>
          <a:stretch>
            <a:fillRect/>
          </a:stretch>
        </p:blipFill>
        <p:spPr bwMode="auto">
          <a:xfrm>
            <a:off x="819125" y="1076445"/>
            <a:ext cx="10571203" cy="4606725"/>
          </a:xfrm>
          <a:prstGeom prst="rect">
            <a:avLst/>
          </a:prstGeom>
          <a:noFill/>
        </p:spPr>
      </p:pic>
    </p:spTree>
    <p:extLst>
      <p:ext uri="{BB962C8B-B14F-4D97-AF65-F5344CB8AC3E}">
        <p14:creationId xmlns:p14="http://schemas.microsoft.com/office/powerpoint/2010/main" val="3130729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53296" y="909293"/>
            <a:ext cx="5845215" cy="5163593"/>
          </a:xfrm>
          <a:prstGeom prst="rect">
            <a:avLst/>
          </a:prstGeom>
        </p:spPr>
        <p:txBody>
          <a:bodyPr wrap="square">
            <a:spAutoFit/>
          </a:bodyPr>
          <a:lstStyle/>
          <a:p>
            <a:pPr algn="just">
              <a:lnSpc>
                <a:spcPct val="107000"/>
              </a:lnSpc>
              <a:spcAft>
                <a:spcPts val="800"/>
              </a:spcAft>
            </a:pPr>
            <a:r>
              <a:rPr lang="es-DO" sz="2800" dirty="0" smtClean="0">
                <a:latin typeface="Times New Roman" pitchFamily="18" charset="0"/>
                <a:cs typeface="Times New Roman" pitchFamily="18" charset="0"/>
              </a:rPr>
              <a:t>Si el órgano o entidad a la cual se le solicita la información dejare vencer los plazos otorgados para entregar la información solicitada u ofrecer las razones legales que le impiden entregar la misma, se considerará como una denegación de la información y, por tano como una violación a la presente ley, en consecuencia, se aplicarán a los funcionarios responsables las sanciones previstas en esta ley.</a:t>
            </a:r>
            <a:endParaRPr lang="es-ES" sz="2800" dirty="0">
              <a:effectLst/>
              <a:latin typeface="Times New Roman" pitchFamily="18" charset="0"/>
              <a:ea typeface="Calibri" panose="020F0502020204030204" pitchFamily="34" charset="0"/>
              <a:cs typeface="Times New Roman" pitchFamily="18" charset="0"/>
            </a:endParaRPr>
          </a:p>
        </p:txBody>
      </p:sp>
      <p:pic>
        <p:nvPicPr>
          <p:cNvPr id="48130" name="Picture 2" descr="Silencio administrativo positivo o silencio administrativo negativo"/>
          <p:cNvPicPr>
            <a:picLocks noChangeAspect="1" noChangeArrowheads="1"/>
          </p:cNvPicPr>
          <p:nvPr/>
        </p:nvPicPr>
        <p:blipFill>
          <a:blip r:embed="rId2" cstate="print"/>
          <a:srcRect t="743" r="49168"/>
          <a:stretch>
            <a:fillRect/>
          </a:stretch>
        </p:blipFill>
        <p:spPr bwMode="auto">
          <a:xfrm>
            <a:off x="6961489" y="1076445"/>
            <a:ext cx="4489874" cy="4641449"/>
          </a:xfrm>
          <a:prstGeom prst="rect">
            <a:avLst/>
          </a:prstGeom>
          <a:noFill/>
        </p:spPr>
      </p:pic>
    </p:spTree>
    <p:extLst>
      <p:ext uri="{BB962C8B-B14F-4D97-AF65-F5344CB8AC3E}">
        <p14:creationId xmlns:p14="http://schemas.microsoft.com/office/powerpoint/2010/main" val="3130729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43231" y="917993"/>
            <a:ext cx="7883890" cy="523220"/>
          </a:xfrm>
          <a:prstGeom prst="rect">
            <a:avLst/>
          </a:prstGeom>
        </p:spPr>
        <p:txBody>
          <a:bodyPr wrap="none">
            <a:spAutoFit/>
          </a:bodyPr>
          <a:lstStyle/>
          <a:p>
            <a:pPr algn="ct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INFORMACIÓN PREVIAMENTE PUBLICADA</a:t>
            </a:r>
            <a:endParaRPr lang="es-ES" sz="2800" b="1" dirty="0">
              <a:latin typeface="Times New Roman" panose="02020603050405020304" pitchFamily="18" charset="0"/>
              <a:cs typeface="Times New Roman" panose="02020603050405020304" pitchFamily="18" charset="0"/>
            </a:endParaRPr>
          </a:p>
        </p:txBody>
      </p:sp>
      <p:sp>
        <p:nvSpPr>
          <p:cNvPr id="3" name="Rectángulo 2"/>
          <p:cNvSpPr/>
          <p:nvPr/>
        </p:nvSpPr>
        <p:spPr>
          <a:xfrm>
            <a:off x="878329" y="1507064"/>
            <a:ext cx="6031757" cy="4832092"/>
          </a:xfrm>
          <a:prstGeom prst="rect">
            <a:avLst/>
          </a:prstGeom>
        </p:spPr>
        <p:txBody>
          <a:bodyPr wrap="square">
            <a:spAutoFit/>
          </a:bodyPr>
          <a:lstStyle/>
          <a:p>
            <a:pPr algn="just"/>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En caso de que la información solicitada por el ciudadano ya esté disponible al público en medios impresos, tales como libros, compendios, trípticos, archivos públicos de la administración, así como también en formatos electrónicos disponibles en Internet o en cualquier otro medio, se le hará saber por medio fehaciente la fuente, el lugar y la forma en que puede tener acceso a dicha información previamente publicada.</a:t>
            </a:r>
            <a:endParaRPr lang="es-ES" sz="28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cstate="print"/>
          <a:srcRect l="5098" t="37015" r="25440" b="10843"/>
          <a:stretch/>
        </p:blipFill>
        <p:spPr>
          <a:xfrm>
            <a:off x="7130004" y="2235200"/>
            <a:ext cx="4394339" cy="3788229"/>
          </a:xfrm>
          <a:prstGeom prst="rect">
            <a:avLst/>
          </a:prstGeom>
        </p:spPr>
      </p:pic>
      <p:pic>
        <p:nvPicPr>
          <p:cNvPr id="5" name="Imagen 7"/>
          <p:cNvPicPr>
            <a:picLocks noChangeAspect="1"/>
          </p:cNvPicPr>
          <p:nvPr/>
        </p:nvPicPr>
        <p:blipFill rotWithShape="1">
          <a:blip r:embed="rId3" cstate="print"/>
          <a:srcRect l="5369" t="6731" r="6759" b="7132"/>
          <a:stretch/>
        </p:blipFill>
        <p:spPr>
          <a:xfrm>
            <a:off x="10208870" y="521883"/>
            <a:ext cx="1459117" cy="1318816"/>
          </a:xfrm>
          <a:prstGeom prst="rect">
            <a:avLst/>
          </a:prstGeom>
        </p:spPr>
      </p:pic>
    </p:spTree>
    <p:extLst>
      <p:ext uri="{BB962C8B-B14F-4D97-AF65-F5344CB8AC3E}">
        <p14:creationId xmlns:p14="http://schemas.microsoft.com/office/powerpoint/2010/main" val="2724857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41094" y="904546"/>
            <a:ext cx="2066143" cy="523220"/>
          </a:xfrm>
          <a:prstGeom prst="rect">
            <a:avLst/>
          </a:prstGeom>
        </p:spPr>
        <p:txBody>
          <a:bodyPr wrap="none">
            <a:spAutoFit/>
          </a:bodyPr>
          <a:lstStyle/>
          <a:p>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GRATUITA</a:t>
            </a:r>
            <a:endParaRPr lang="es-ES" sz="2800" b="1" dirty="0">
              <a:latin typeface="Times New Roman" panose="02020603050405020304" pitchFamily="18" charset="0"/>
              <a:cs typeface="Times New Roman" panose="02020603050405020304" pitchFamily="18" charset="0"/>
            </a:endParaRPr>
          </a:p>
        </p:txBody>
      </p:sp>
      <p:sp>
        <p:nvSpPr>
          <p:cNvPr id="3" name="Rectángulo 2"/>
          <p:cNvSpPr/>
          <p:nvPr/>
        </p:nvSpPr>
        <p:spPr>
          <a:xfrm>
            <a:off x="1165412" y="1843171"/>
            <a:ext cx="5154706" cy="3539430"/>
          </a:xfrm>
          <a:prstGeom prst="rect">
            <a:avLst/>
          </a:prstGeom>
        </p:spPr>
        <p:txBody>
          <a:bodyPr wrap="square">
            <a:spAutoFit/>
          </a:bodyPr>
          <a:lstStyle/>
          <a:p>
            <a:pPr algn="just"/>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El acceso público a la información es gratuito en tanto no se requiera la reproducción de la misma. En todo caso las tarifas cobradas por las instituciones deberán ser razonables y calculadas, tomando como base el costo del suministro de la información.</a:t>
            </a:r>
            <a:endParaRPr lang="es-ES" sz="28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cstate="print"/>
          <a:stretch>
            <a:fillRect/>
          </a:stretch>
        </p:blipFill>
        <p:spPr>
          <a:xfrm rot="20059525">
            <a:off x="6808804" y="1733781"/>
            <a:ext cx="4477956" cy="3169789"/>
          </a:xfrm>
          <a:prstGeom prst="rect">
            <a:avLst/>
          </a:prstGeom>
        </p:spPr>
      </p:pic>
      <p:pic>
        <p:nvPicPr>
          <p:cNvPr id="5" name="Imagen 7"/>
          <p:cNvPicPr>
            <a:picLocks noChangeAspect="1"/>
          </p:cNvPicPr>
          <p:nvPr/>
        </p:nvPicPr>
        <p:blipFill rotWithShape="1">
          <a:blip r:embed="rId3" cstate="print"/>
          <a:srcRect l="5369" t="6731" r="6759" b="7132"/>
          <a:stretch/>
        </p:blipFill>
        <p:spPr>
          <a:xfrm>
            <a:off x="9976996" y="626044"/>
            <a:ext cx="1586821" cy="1434241"/>
          </a:xfrm>
          <a:prstGeom prst="rect">
            <a:avLst/>
          </a:prstGeom>
        </p:spPr>
      </p:pic>
    </p:spTree>
    <p:extLst>
      <p:ext uri="{BB962C8B-B14F-4D97-AF65-F5344CB8AC3E}">
        <p14:creationId xmlns:p14="http://schemas.microsoft.com/office/powerpoint/2010/main" val="1577848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89846" y="739153"/>
            <a:ext cx="8798859" cy="954107"/>
          </a:xfrm>
          <a:prstGeom prst="rect">
            <a:avLst/>
          </a:prstGeom>
        </p:spPr>
        <p:txBody>
          <a:bodyPr wrap="square">
            <a:spAutoFit/>
          </a:bodyPr>
          <a:lstStyle/>
          <a:p>
            <a:pPr algn="ct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LIMITACIÓN AL ACCESO EN RAZÓN DE INTERESES PÚBLICOS PREPONDERANTES</a:t>
            </a:r>
            <a:endParaRPr lang="es-ES" sz="2800" b="1" dirty="0">
              <a:latin typeface="Times New Roman" panose="02020603050405020304" pitchFamily="18" charset="0"/>
              <a:cs typeface="Times New Roman" panose="02020603050405020304" pitchFamily="18" charset="0"/>
            </a:endParaRPr>
          </a:p>
        </p:txBody>
      </p:sp>
      <p:sp>
        <p:nvSpPr>
          <p:cNvPr id="3" name="Rectángulo 2"/>
          <p:cNvSpPr/>
          <p:nvPr/>
        </p:nvSpPr>
        <p:spPr>
          <a:xfrm>
            <a:off x="1196788" y="1925530"/>
            <a:ext cx="9533965" cy="3854004"/>
          </a:xfrm>
          <a:prstGeom prst="rect">
            <a:avLst/>
          </a:prstGeom>
        </p:spPr>
        <p:txBody>
          <a:bodyPr wrap="square">
            <a:spAutoFit/>
          </a:bodyPr>
          <a:lstStyle/>
          <a:p>
            <a:pPr algn="just">
              <a:lnSpc>
                <a:spcPct val="107000"/>
              </a:lnSpc>
              <a:spcAft>
                <a:spcPts val="800"/>
              </a:spcAft>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Se establecen con carácter taxativo las siguientes limitaciones y excepciones a la obligación de informar del Estado y de las instituciones indicadas en el artículo 1 de la presente ley: </a:t>
            </a:r>
          </a:p>
          <a:p>
            <a:pPr algn="just">
              <a:lnSpc>
                <a:spcPct val="107000"/>
              </a:lnSpc>
              <a:spcAft>
                <a:spcPts val="800"/>
              </a:spcAft>
            </a:pPr>
            <a:endParaRPr lang="es-E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a) Información vinculada con la defensa o la seguridad del Estado, que hubiera sido clasificada como “reservada” por ley o por decreto del Poder Ejecutivo, o cuando pueda afectar las relaciones internacionales del país; </a:t>
            </a:r>
          </a:p>
        </p:txBody>
      </p:sp>
    </p:spTree>
    <p:extLst>
      <p:ext uri="{BB962C8B-B14F-4D97-AF65-F5344CB8AC3E}">
        <p14:creationId xmlns:p14="http://schemas.microsoft.com/office/powerpoint/2010/main" val="996804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64871" y="1820130"/>
            <a:ext cx="9763282" cy="4446730"/>
          </a:xfrm>
          <a:prstGeom prst="rect">
            <a:avLst/>
          </a:prstGeom>
        </p:spPr>
        <p:txBody>
          <a:bodyPr wrap="square">
            <a:spAutoFit/>
          </a:bodyPr>
          <a:lstStyle/>
          <a:p>
            <a:pPr algn="just">
              <a:lnSpc>
                <a:spcPct val="107000"/>
              </a:lnSpc>
              <a:spcAft>
                <a:spcPts val="800"/>
              </a:spcAft>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b) Cuando la entrega extemporánea de la información pueda afectar el éxito de una medida de carácter público;</a:t>
            </a:r>
          </a:p>
          <a:p>
            <a:pPr algn="just">
              <a:lnSpc>
                <a:spcPct val="107000"/>
              </a:lnSpc>
              <a:spcAft>
                <a:spcPts val="800"/>
              </a:spcAft>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c) Cuando se trate de información que pudiera afectar el funcionamiento del sistema bancario o financiero;</a:t>
            </a:r>
          </a:p>
          <a:p>
            <a:pPr algn="just">
              <a:lnSpc>
                <a:spcPct val="107000"/>
              </a:lnSpc>
              <a:spcAft>
                <a:spcPts val="800"/>
              </a:spcAft>
            </a:pPr>
            <a:r>
              <a:rPr lang="es-DO" sz="2800" dirty="0" smtClean="0">
                <a:latin typeface="Times New Roman" pitchFamily="18" charset="0"/>
                <a:cs typeface="Times New Roman" pitchFamily="18" charset="0"/>
              </a:rPr>
              <a:t>d) Cuando la entrega de dicha información pueda comprometer la estrategia procesal preparada por la administración en el trámite de una causa judicial o el deber de sigilo que debe guardar el abogado o el funcionario que ejerza la representación del Estado respecto de los intereses de su representación;</a:t>
            </a:r>
            <a:endParaRPr lang="es-ES" sz="2800" dirty="0" smtClean="0">
              <a:effectLst/>
              <a:latin typeface="Times New Roman" pitchFamily="18" charset="0"/>
              <a:ea typeface="Calibri" panose="020F0502020204030204" pitchFamily="34" charset="0"/>
              <a:cs typeface="Times New Roman" pitchFamily="18" charset="0"/>
            </a:endParaRPr>
          </a:p>
        </p:txBody>
      </p:sp>
      <p:sp>
        <p:nvSpPr>
          <p:cNvPr id="4" name="Rectángulo 3"/>
          <p:cNvSpPr/>
          <p:nvPr/>
        </p:nvSpPr>
        <p:spPr>
          <a:xfrm>
            <a:off x="2075728" y="825621"/>
            <a:ext cx="7843776" cy="954107"/>
          </a:xfrm>
          <a:prstGeom prst="rect">
            <a:avLst/>
          </a:prstGeom>
        </p:spPr>
        <p:txBody>
          <a:bodyPr wrap="square">
            <a:spAutoFit/>
          </a:bodyPr>
          <a:lstStyle/>
          <a:p>
            <a:pPr algn="ctr"/>
            <a:r>
              <a:rPr lang="es-ES" sz="2800" b="1" dirty="0" smtClean="0">
                <a:latin typeface="Times New Roman" panose="02020603050405020304" pitchFamily="18" charset="0"/>
                <a:cs typeface="Times New Roman" panose="02020603050405020304" pitchFamily="18" charset="0"/>
              </a:rPr>
              <a:t>LIMITACIÓN AL ACCESO EN RAZÓN DE INTERESES PÚBLICOS PREPONDERANTES</a:t>
            </a:r>
            <a:endParaRPr lang="es-E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425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2354" y="1785406"/>
            <a:ext cx="10625560" cy="4247317"/>
          </a:xfrm>
          <a:prstGeom prst="rect">
            <a:avLst/>
          </a:prstGeom>
        </p:spPr>
        <p:txBody>
          <a:bodyPr wrap="square">
            <a:spAutoFit/>
          </a:bodyPr>
          <a:lstStyle/>
          <a:p>
            <a:pPr algn="just"/>
            <a:r>
              <a:rPr lang="es-DO" sz="2700" dirty="0" smtClean="0">
                <a:latin typeface="Times New Roman" pitchFamily="18" charset="0"/>
                <a:cs typeface="Times New Roman" pitchFamily="18" charset="0"/>
              </a:rPr>
              <a:t>e) Información clasificada “secreta” en resguardo de estrategias y proyectos científicos, tecnológicos, de comunicaciones, industriales, comerciales o financieros y cuya revelación pueda perjudicar el interés nacional;</a:t>
            </a:r>
          </a:p>
          <a:p>
            <a:pPr algn="just"/>
            <a:r>
              <a:rPr lang="es-DO" sz="2700" dirty="0" smtClean="0">
                <a:latin typeface="Times New Roman" pitchFamily="18" charset="0"/>
                <a:cs typeface="Times New Roman" pitchFamily="18" charset="0"/>
              </a:rPr>
              <a:t>f) Información cuya difusión pudiera perjudicar la estrategia del Estado en procedimientos de investigación administrativa;</a:t>
            </a:r>
          </a:p>
          <a:p>
            <a:pPr algn="just"/>
            <a:r>
              <a:rPr lang="es-DO" sz="2700" dirty="0" smtClean="0">
                <a:latin typeface="Times New Roman" pitchFamily="18" charset="0"/>
                <a:cs typeface="Times New Roman" pitchFamily="18" charset="0"/>
              </a:rPr>
              <a:t>g) Cuando se trate de informaciones cuyo conocimiento pueda lesionar el principio de igualdad entre los oferentes, o información definida en los pliegos de condiciones como acceso confidencial, en los términos de la legislación nacional sobre contratación administrativa y disposiciones complementarias;</a:t>
            </a:r>
            <a:endParaRPr lang="es-ES" sz="2700" dirty="0" smtClean="0">
              <a:effectLst/>
              <a:latin typeface="Times New Roman" pitchFamily="18" charset="0"/>
              <a:ea typeface="Calibri" panose="020F0502020204030204" pitchFamily="34" charset="0"/>
              <a:cs typeface="Times New Roman" pitchFamily="18" charset="0"/>
            </a:endParaRPr>
          </a:p>
        </p:txBody>
      </p:sp>
      <p:sp>
        <p:nvSpPr>
          <p:cNvPr id="4" name="Rectángulo 3"/>
          <p:cNvSpPr/>
          <p:nvPr/>
        </p:nvSpPr>
        <p:spPr>
          <a:xfrm>
            <a:off x="2075728" y="825621"/>
            <a:ext cx="7843776" cy="954107"/>
          </a:xfrm>
          <a:prstGeom prst="rect">
            <a:avLst/>
          </a:prstGeom>
        </p:spPr>
        <p:txBody>
          <a:bodyPr wrap="square">
            <a:spAutoFit/>
          </a:bodyPr>
          <a:lstStyle/>
          <a:p>
            <a:pPr algn="ctr"/>
            <a:r>
              <a:rPr lang="es-ES" sz="2800" b="1" dirty="0" smtClean="0">
                <a:latin typeface="Times New Roman" panose="02020603050405020304" pitchFamily="18" charset="0"/>
                <a:cs typeface="Times New Roman" panose="02020603050405020304" pitchFamily="18" charset="0"/>
              </a:rPr>
              <a:t>LIMITACIÓN AL ACCESO EN RAZÓN DE INTERESES PÚBLICOS PREPONDERANTES</a:t>
            </a:r>
            <a:endParaRPr lang="es-E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425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2354" y="1785406"/>
            <a:ext cx="10625560" cy="2677656"/>
          </a:xfrm>
          <a:prstGeom prst="rect">
            <a:avLst/>
          </a:prstGeom>
        </p:spPr>
        <p:txBody>
          <a:bodyPr wrap="square">
            <a:spAutoFit/>
          </a:bodyPr>
          <a:lstStyle/>
          <a:p>
            <a:pPr algn="just"/>
            <a:r>
              <a:rPr lang="es-DO" sz="2800" dirty="0" smtClean="0">
                <a:latin typeface="Times New Roman" pitchFamily="18" charset="0"/>
                <a:cs typeface="Times New Roman" pitchFamily="18" charset="0"/>
              </a:rPr>
              <a:t>h) Cuando se trate de informaciones referidas a consejos, recomendaciones u opiniones producidas como parte del proceso deliberativo y consultivo previo a la toma de una decisión de gobierno. Una vez que la decisión gubernamental ha sido tomada, esa excepción específica cesa si la administración opta por hacer referencia, en forma expresa, a dichos consejos, recomendaciones u opiniones; </a:t>
            </a:r>
          </a:p>
        </p:txBody>
      </p:sp>
      <p:sp>
        <p:nvSpPr>
          <p:cNvPr id="4" name="Rectángulo 3"/>
          <p:cNvSpPr/>
          <p:nvPr/>
        </p:nvSpPr>
        <p:spPr>
          <a:xfrm>
            <a:off x="2075728" y="825621"/>
            <a:ext cx="7843776" cy="954107"/>
          </a:xfrm>
          <a:prstGeom prst="rect">
            <a:avLst/>
          </a:prstGeom>
        </p:spPr>
        <p:txBody>
          <a:bodyPr wrap="square">
            <a:spAutoFit/>
          </a:bodyPr>
          <a:lstStyle/>
          <a:p>
            <a:pPr algn="ctr"/>
            <a:r>
              <a:rPr lang="es-ES" sz="2800" b="1" dirty="0" smtClean="0">
                <a:latin typeface="Times New Roman" panose="02020603050405020304" pitchFamily="18" charset="0"/>
                <a:cs typeface="Times New Roman" panose="02020603050405020304" pitchFamily="18" charset="0"/>
              </a:rPr>
              <a:t>LIMITACIÓN AL ACCESO EN RAZÓN DE INTERESES PÚBLICOS PREPONDERANTES</a:t>
            </a:r>
            <a:endParaRPr lang="es-E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425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print"/>
          <a:srcRect t="86437" b="230"/>
          <a:stretch/>
        </p:blipFill>
        <p:spPr>
          <a:xfrm>
            <a:off x="625350" y="639552"/>
            <a:ext cx="10978071" cy="1099384"/>
          </a:xfrm>
          <a:prstGeom prst="rect">
            <a:avLst/>
          </a:prstGeom>
        </p:spPr>
      </p:pic>
      <p:sp>
        <p:nvSpPr>
          <p:cNvPr id="2" name="Título 1"/>
          <p:cNvSpPr>
            <a:spLocks noGrp="1"/>
          </p:cNvSpPr>
          <p:nvPr>
            <p:ph type="title"/>
          </p:nvPr>
        </p:nvSpPr>
        <p:spPr>
          <a:xfrm>
            <a:off x="3153873" y="1467732"/>
            <a:ext cx="5666509" cy="724087"/>
          </a:xfrm>
        </p:spPr>
        <p:txBody>
          <a:bodyPr>
            <a:normAutofit fontScale="90000"/>
          </a:bodyPr>
          <a:lstStyle/>
          <a:p>
            <a:pPr algn="ctr"/>
            <a:r>
              <a:rPr lang="es-ES" b="1" dirty="0" smtClean="0">
                <a:latin typeface="Times New Roman" panose="02020603050405020304" pitchFamily="18" charset="0"/>
                <a:cs typeface="Times New Roman" panose="02020603050405020304" pitchFamily="18" charset="0"/>
              </a:rPr>
              <a:t>A</a:t>
            </a:r>
            <a:r>
              <a:rPr lang="es-419" b="1" dirty="0" smtClean="0">
                <a:latin typeface="Times New Roman" panose="02020603050405020304" pitchFamily="18" charset="0"/>
                <a:cs typeface="Times New Roman" panose="02020603050405020304" pitchFamily="18" charset="0"/>
              </a:rPr>
              <a:t>genda </a:t>
            </a:r>
            <a:endParaRPr lang="es-ES" b="1" dirty="0">
              <a:latin typeface="Times New Roman" panose="02020603050405020304" pitchFamily="18" charset="0"/>
              <a:cs typeface="Times New Roman" panose="02020603050405020304" pitchFamily="18" charset="0"/>
            </a:endParaRPr>
          </a:p>
        </p:txBody>
      </p:sp>
      <p:sp>
        <p:nvSpPr>
          <p:cNvPr id="6" name="Rectángulo 5"/>
          <p:cNvSpPr/>
          <p:nvPr/>
        </p:nvSpPr>
        <p:spPr>
          <a:xfrm>
            <a:off x="1388962" y="2693196"/>
            <a:ext cx="9701445" cy="3539430"/>
          </a:xfrm>
          <a:prstGeom prst="rect">
            <a:avLst/>
          </a:prstGeom>
        </p:spPr>
        <p:txBody>
          <a:bodyPr wrap="square">
            <a:spAutoFit/>
          </a:bodyPr>
          <a:lstStyle/>
          <a:p>
            <a:pPr marL="285750" indent="-285750">
              <a:buFont typeface="Arial" pitchFamily="34" charset="0"/>
              <a:buChar char="•"/>
            </a:pPr>
            <a:r>
              <a:rPr lang="es-ES" sz="2800" dirty="0" smtClean="0">
                <a:latin typeface="Times New Roman" panose="02020603050405020304" pitchFamily="18" charset="0"/>
                <a:cs typeface="Times New Roman" panose="02020603050405020304" pitchFamily="18" charset="0"/>
              </a:rPr>
              <a:t>Información previamente publicada </a:t>
            </a:r>
          </a:p>
          <a:p>
            <a:pPr marL="285750" indent="-285750">
              <a:buFont typeface="Arial" pitchFamily="34" charset="0"/>
              <a:buChar char="•"/>
            </a:pPr>
            <a:r>
              <a:rPr lang="es-ES" sz="2800" dirty="0" smtClean="0">
                <a:latin typeface="Times New Roman" panose="02020603050405020304" pitchFamily="18" charset="0"/>
                <a:cs typeface="Times New Roman" panose="02020603050405020304" pitchFamily="18" charset="0"/>
              </a:rPr>
              <a:t>Gratuita </a:t>
            </a:r>
          </a:p>
          <a:p>
            <a:pPr marL="285750" indent="-285750">
              <a:buFont typeface="Arial" pitchFamily="34" charset="0"/>
              <a:buChar char="•"/>
            </a:pPr>
            <a:r>
              <a:rPr lang="es-ES" sz="2800" dirty="0" smtClean="0">
                <a:latin typeface="Times New Roman" panose="02020603050405020304" pitchFamily="18" charset="0"/>
                <a:cs typeface="Times New Roman" panose="02020603050405020304" pitchFamily="18" charset="0"/>
              </a:rPr>
              <a:t>Limitación al acceso en razón de intereses públicos preponderantes </a:t>
            </a:r>
          </a:p>
          <a:p>
            <a:pPr marL="285750" indent="-285750">
              <a:buFont typeface="Arial" pitchFamily="34" charset="0"/>
              <a:buChar char="•"/>
            </a:pPr>
            <a:r>
              <a:rPr lang="es-ES" sz="2800" dirty="0" smtClean="0">
                <a:latin typeface="Times New Roman" panose="02020603050405020304" pitchFamily="18" charset="0"/>
                <a:cs typeface="Times New Roman" panose="02020603050405020304" pitchFamily="18" charset="0"/>
              </a:rPr>
              <a:t>Derechos de acceso a las informaciones públicas por parte de los medios de comunicación colectiva </a:t>
            </a:r>
          </a:p>
          <a:p>
            <a:pPr marL="285750" indent="-285750">
              <a:buFont typeface="Arial" pitchFamily="34" charset="0"/>
              <a:buChar char="•"/>
            </a:pPr>
            <a:r>
              <a:rPr lang="es-ES" sz="2800" dirty="0" smtClean="0">
                <a:latin typeface="Times New Roman" panose="02020603050405020304" pitchFamily="18" charset="0"/>
                <a:cs typeface="Times New Roman" panose="02020603050405020304" pitchFamily="18" charset="0"/>
              </a:rPr>
              <a:t>Sanciones penales y administrativas impedimento u obstrucción del acceso a la información </a:t>
            </a:r>
          </a:p>
        </p:txBody>
      </p:sp>
      <p:pic>
        <p:nvPicPr>
          <p:cNvPr id="10" name="Imagen 9"/>
          <p:cNvPicPr>
            <a:picLocks noChangeAspect="1"/>
          </p:cNvPicPr>
          <p:nvPr/>
        </p:nvPicPr>
        <p:blipFill>
          <a:blip r:embed="rId3" cstate="print"/>
          <a:stretch>
            <a:fillRect/>
          </a:stretch>
        </p:blipFill>
        <p:spPr>
          <a:xfrm>
            <a:off x="1403132" y="1293956"/>
            <a:ext cx="2661412" cy="1082794"/>
          </a:xfrm>
          <a:prstGeom prst="rect">
            <a:avLst/>
          </a:prstGeom>
        </p:spPr>
      </p:pic>
      <p:pic>
        <p:nvPicPr>
          <p:cNvPr id="7" name="Imagen 7"/>
          <p:cNvPicPr>
            <a:picLocks noChangeAspect="1"/>
          </p:cNvPicPr>
          <p:nvPr/>
        </p:nvPicPr>
        <p:blipFill rotWithShape="1">
          <a:blip r:embed="rId4" cstate="print"/>
          <a:srcRect l="5369" t="6731" r="6759" b="7132"/>
          <a:stretch/>
        </p:blipFill>
        <p:spPr>
          <a:xfrm>
            <a:off x="9907546" y="961719"/>
            <a:ext cx="1586821" cy="1434241"/>
          </a:xfrm>
          <a:prstGeom prst="rect">
            <a:avLst/>
          </a:prstGeom>
        </p:spPr>
      </p:pic>
    </p:spTree>
    <p:extLst>
      <p:ext uri="{BB962C8B-B14F-4D97-AF65-F5344CB8AC3E}">
        <p14:creationId xmlns:p14="http://schemas.microsoft.com/office/powerpoint/2010/main" val="3989182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2354" y="1785406"/>
            <a:ext cx="10625560" cy="3108543"/>
          </a:xfrm>
          <a:prstGeom prst="rect">
            <a:avLst/>
          </a:prstGeom>
        </p:spPr>
        <p:txBody>
          <a:bodyPr wrap="square">
            <a:spAutoFit/>
          </a:bodyPr>
          <a:lstStyle/>
          <a:p>
            <a:pPr algn="just"/>
            <a:r>
              <a:rPr lang="es-DO" sz="2800" dirty="0" smtClean="0">
                <a:latin typeface="Times New Roman" pitchFamily="18" charset="0"/>
                <a:cs typeface="Times New Roman" pitchFamily="18" charset="0"/>
              </a:rPr>
              <a:t>i) Cuando se trate de secretos comerciales, industriales, científicos o técnicos, propiedad de particulares o del Estado, o información industrial, comercial reservada o confidencial de terceros que la administración haya recibido en razón de un trámite o gestión instada para obtener algún permiso, autorización o cualquier otro trámite y haya sido entregada con ese único fin, cuya revelación pueda causar perjuicios económicos;</a:t>
            </a:r>
          </a:p>
        </p:txBody>
      </p:sp>
      <p:sp>
        <p:nvSpPr>
          <p:cNvPr id="4" name="Rectángulo 3"/>
          <p:cNvSpPr/>
          <p:nvPr/>
        </p:nvSpPr>
        <p:spPr>
          <a:xfrm>
            <a:off x="2075728" y="825621"/>
            <a:ext cx="7843776" cy="954107"/>
          </a:xfrm>
          <a:prstGeom prst="rect">
            <a:avLst/>
          </a:prstGeom>
        </p:spPr>
        <p:txBody>
          <a:bodyPr wrap="square">
            <a:spAutoFit/>
          </a:bodyPr>
          <a:lstStyle/>
          <a:p>
            <a:pPr algn="ctr"/>
            <a:r>
              <a:rPr lang="es-ES" sz="2800" b="1" dirty="0" smtClean="0">
                <a:latin typeface="Times New Roman" panose="02020603050405020304" pitchFamily="18" charset="0"/>
                <a:cs typeface="Times New Roman" panose="02020603050405020304" pitchFamily="18" charset="0"/>
              </a:rPr>
              <a:t>LIMITACIÓN AL ACCESO EN RAZÓN DE INTERESES PÚBLICOS PREPONDERANTES</a:t>
            </a:r>
            <a:endParaRPr lang="es-E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425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2354" y="1785406"/>
            <a:ext cx="10625560" cy="3970318"/>
          </a:xfrm>
          <a:prstGeom prst="rect">
            <a:avLst/>
          </a:prstGeom>
        </p:spPr>
        <p:txBody>
          <a:bodyPr wrap="square">
            <a:spAutoFit/>
          </a:bodyPr>
          <a:lstStyle/>
          <a:p>
            <a:pPr algn="just"/>
            <a:r>
              <a:rPr lang="es-DO" sz="2800" dirty="0" smtClean="0">
                <a:latin typeface="Times New Roman" pitchFamily="18" charset="0"/>
                <a:cs typeface="Times New Roman" pitchFamily="18" charset="0"/>
              </a:rPr>
              <a:t>j) Información sobre la cual no se pueda vulnerar el secreto impuesto por leyes o decisiones judiciales o administrativas en casos particulares;</a:t>
            </a:r>
          </a:p>
          <a:p>
            <a:pPr algn="just"/>
            <a:endParaRPr lang="es-DO" sz="2800" dirty="0" smtClean="0">
              <a:effectLst/>
              <a:latin typeface="Times New Roman" pitchFamily="18" charset="0"/>
              <a:ea typeface="Calibri" panose="020F0502020204030204" pitchFamily="34" charset="0"/>
              <a:cs typeface="Times New Roman" pitchFamily="18" charset="0"/>
            </a:endParaRPr>
          </a:p>
          <a:p>
            <a:pPr algn="just"/>
            <a:r>
              <a:rPr lang="es-ES" sz="2800" dirty="0" smtClean="0">
                <a:effectLst/>
                <a:latin typeface="Times New Roman" pitchFamily="18" charset="0"/>
                <a:ea typeface="Calibri" panose="020F0502020204030204" pitchFamily="34" charset="0"/>
                <a:cs typeface="Times New Roman" pitchFamily="18" charset="0"/>
              </a:rPr>
              <a:t>k) Información cuya divulgación pueda dañar o afectar el derecho a la intimidad de las personas o poner en riesgo su vida o su seguridad.</a:t>
            </a:r>
            <a:r>
              <a:rPr lang="es-DO" sz="2800" dirty="0" smtClean="0"/>
              <a:t> </a:t>
            </a:r>
          </a:p>
          <a:p>
            <a:pPr algn="just"/>
            <a:endParaRPr lang="es-DO" sz="2800" dirty="0" smtClean="0"/>
          </a:p>
          <a:p>
            <a:pPr algn="just"/>
            <a:r>
              <a:rPr lang="es-DO" sz="2800" dirty="0" smtClean="0">
                <a:latin typeface="Times New Roman" pitchFamily="18" charset="0"/>
                <a:cs typeface="Times New Roman" pitchFamily="18" charset="0"/>
              </a:rPr>
              <a:t>l) Información cuya publicidad pusiera en riesgo la salud y la seguridad pública, el medio ambiente y el interés público en general.</a:t>
            </a:r>
            <a:endParaRPr lang="es-ES" sz="2800" dirty="0" smtClean="0">
              <a:effectLst/>
              <a:latin typeface="Times New Roman" pitchFamily="18" charset="0"/>
              <a:ea typeface="Calibri" panose="020F0502020204030204" pitchFamily="34" charset="0"/>
              <a:cs typeface="Times New Roman" pitchFamily="18" charset="0"/>
            </a:endParaRPr>
          </a:p>
          <a:p>
            <a:pPr algn="just"/>
            <a:endParaRPr lang="es-ES" sz="2800" dirty="0">
              <a:latin typeface="Times New Roman" pitchFamily="18" charset="0"/>
              <a:cs typeface="Times New Roman" pitchFamily="18" charset="0"/>
            </a:endParaRPr>
          </a:p>
        </p:txBody>
      </p:sp>
      <p:sp>
        <p:nvSpPr>
          <p:cNvPr id="4" name="Rectángulo 3"/>
          <p:cNvSpPr/>
          <p:nvPr/>
        </p:nvSpPr>
        <p:spPr>
          <a:xfrm>
            <a:off x="2075728" y="825621"/>
            <a:ext cx="7843776" cy="954107"/>
          </a:xfrm>
          <a:prstGeom prst="rect">
            <a:avLst/>
          </a:prstGeom>
        </p:spPr>
        <p:txBody>
          <a:bodyPr wrap="square">
            <a:spAutoFit/>
          </a:bodyPr>
          <a:lstStyle/>
          <a:p>
            <a:pPr algn="ctr"/>
            <a:r>
              <a:rPr lang="es-ES" sz="2800" b="1" dirty="0" smtClean="0">
                <a:latin typeface="Times New Roman" panose="02020603050405020304" pitchFamily="18" charset="0"/>
                <a:cs typeface="Times New Roman" panose="02020603050405020304" pitchFamily="18" charset="0"/>
              </a:rPr>
              <a:t>LIMITACIÓN AL ACCESO EN RAZÓN DE INTERESES PÚBLICOS PREPONDERANTES</a:t>
            </a:r>
            <a:endParaRPr lang="es-E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425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0188" y="625660"/>
            <a:ext cx="8839200" cy="1014380"/>
          </a:xfrm>
          <a:prstGeom prst="rect">
            <a:avLst/>
          </a:prstGeom>
        </p:spPr>
        <p:txBody>
          <a:bodyPr wrap="square">
            <a:spAutoFit/>
          </a:bodyPr>
          <a:lstStyle/>
          <a:p>
            <a:pPr algn="ctr">
              <a:lnSpc>
                <a:spcPct val="107000"/>
              </a:lnSpc>
              <a:spcAft>
                <a:spcPts val="800"/>
              </a:spcAft>
            </a:pP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DERECHOS DE LOS MEDIOS DE COMUNICACIÓN </a:t>
            </a:r>
            <a:r>
              <a:rPr lang="es-ES" sz="2800" b="1" dirty="0" smtClean="0">
                <a:latin typeface="Times New Roman" panose="02020603050405020304" pitchFamily="18" charset="0"/>
                <a:ea typeface="Calibri" panose="020F0502020204030204" pitchFamily="34" charset="0"/>
                <a:cs typeface="Times New Roman" panose="02020603050405020304" pitchFamily="18" charset="0"/>
              </a:rPr>
              <a:t>AL</a:t>
            </a: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 ACCESO A LAS INFORMACIONES PÚBLICAS.</a:t>
            </a:r>
            <a:endParaRPr lang="es-E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1420905" y="1686127"/>
            <a:ext cx="9484659" cy="4241546"/>
          </a:xfrm>
          <a:prstGeom prst="rect">
            <a:avLst/>
          </a:prstGeom>
        </p:spPr>
        <p:txBody>
          <a:bodyPr wrap="square">
            <a:spAutoFit/>
          </a:bodyPr>
          <a:lstStyle/>
          <a:p>
            <a:pPr algn="just">
              <a:lnSpc>
                <a:spcPct val="107000"/>
              </a:lnSpc>
              <a:spcAft>
                <a:spcPts val="800"/>
              </a:spcAft>
            </a:pP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Las investigaciones periodísticas, y en general de los medios de comunicación colectiva, sobre las actuaciones, gestiones y cumplimientos de las competencias públicas conferidas a los órganos y entes indicados en el artículo 1 de esta ley, son manifestación de una función social, de un valor trascendental para el ejercicio del derecho de recibir información veraz, completa, y debidamente investigada, acorde con los preceptos constitucionales que regulan el derecho de información y de acceso a las fuentes públicas.</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7943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3620" y="2145704"/>
            <a:ext cx="5614894" cy="3970318"/>
          </a:xfrm>
          <a:prstGeom prst="rect">
            <a:avLst/>
          </a:prstGeom>
        </p:spPr>
        <p:txBody>
          <a:bodyPr wrap="square">
            <a:spAutoFit/>
          </a:bodyPr>
          <a:lstStyle/>
          <a:p>
            <a:pPr algn="just"/>
            <a:r>
              <a:rPr lang="es-ES" sz="2800" dirty="0" smtClean="0">
                <a:latin typeface="Times New Roman" panose="02020603050405020304" pitchFamily="18" charset="0"/>
                <a:cs typeface="Times New Roman" panose="02020603050405020304" pitchFamily="18" charset="0"/>
              </a:rPr>
              <a:t>El funcionario público o agente responsable que en forma arbitraria denegare, obstruya o impida el acceso del solicitante a la información requerida, será sancionado con pena privativa de libertad de seis meses a dos (2) años de prisión, así como con inhabilitación para el ejercicio de cargos públicos por cinco (5) años</a:t>
            </a:r>
            <a:endParaRPr lang="es-ES" sz="2800" dirty="0">
              <a:latin typeface="Times New Roman" panose="02020603050405020304" pitchFamily="18" charset="0"/>
              <a:cs typeface="Times New Roman" panose="02020603050405020304" pitchFamily="18" charset="0"/>
            </a:endParaRPr>
          </a:p>
        </p:txBody>
      </p:sp>
      <p:sp>
        <p:nvSpPr>
          <p:cNvPr id="3" name="Rectángulo 2"/>
          <p:cNvSpPr/>
          <p:nvPr/>
        </p:nvSpPr>
        <p:spPr>
          <a:xfrm>
            <a:off x="1250576" y="600652"/>
            <a:ext cx="9628093" cy="1384995"/>
          </a:xfrm>
          <a:prstGeom prst="rect">
            <a:avLst/>
          </a:prstGeom>
        </p:spPr>
        <p:txBody>
          <a:bodyPr wrap="square">
            <a:spAutoFit/>
          </a:bodyPr>
          <a:lstStyle/>
          <a:p>
            <a:pPr algn="ctr"/>
            <a:r>
              <a:rPr lang="es-ES" sz="2800" b="1" dirty="0" smtClean="0">
                <a:latin typeface="Times New Roman" panose="02020603050405020304" pitchFamily="18" charset="0"/>
                <a:cs typeface="Times New Roman" panose="02020603050405020304" pitchFamily="18" charset="0"/>
              </a:rPr>
              <a:t>SANCIONES PENALES Y ADMINISRATIVAS IMPEDIMENTO U OBSTRUCCIÓN DEL ACCESO A LA INFORMACIÓN </a:t>
            </a:r>
            <a:endParaRPr lang="es-ES" sz="2800" b="1"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cstate="print"/>
          <a:srcRect l="1177" r="25698"/>
          <a:stretch/>
        </p:blipFill>
        <p:spPr>
          <a:xfrm>
            <a:off x="6848785" y="2191657"/>
            <a:ext cx="4719100" cy="4034972"/>
          </a:xfrm>
          <a:prstGeom prst="rect">
            <a:avLst/>
          </a:prstGeom>
        </p:spPr>
      </p:pic>
    </p:spTree>
    <p:extLst>
      <p:ext uri="{BB962C8B-B14F-4D97-AF65-F5344CB8AC3E}">
        <p14:creationId xmlns:p14="http://schemas.microsoft.com/office/powerpoint/2010/main" val="2804889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print"/>
          <a:srcRect t="86437" b="230"/>
          <a:stretch/>
        </p:blipFill>
        <p:spPr>
          <a:xfrm>
            <a:off x="625350" y="639552"/>
            <a:ext cx="10978071" cy="1099384"/>
          </a:xfrm>
          <a:prstGeom prst="rect">
            <a:avLst/>
          </a:prstGeom>
        </p:spPr>
      </p:pic>
      <p:sp>
        <p:nvSpPr>
          <p:cNvPr id="2" name="Título 1"/>
          <p:cNvSpPr>
            <a:spLocks noGrp="1"/>
          </p:cNvSpPr>
          <p:nvPr>
            <p:ph type="title"/>
          </p:nvPr>
        </p:nvSpPr>
        <p:spPr>
          <a:xfrm>
            <a:off x="3153873" y="1467732"/>
            <a:ext cx="5666509" cy="724087"/>
          </a:xfrm>
        </p:spPr>
        <p:txBody>
          <a:bodyPr>
            <a:normAutofit/>
          </a:bodyPr>
          <a:lstStyle/>
          <a:p>
            <a:pPr algn="ctr"/>
            <a:r>
              <a:rPr lang="es-DO" sz="2800" b="1" dirty="0" smtClean="0">
                <a:latin typeface="Times New Roman" panose="02020603050405020304" pitchFamily="18" charset="0"/>
                <a:cs typeface="Times New Roman" panose="02020603050405020304" pitchFamily="18" charset="0"/>
              </a:rPr>
              <a:t>Que es Información Pública?</a:t>
            </a:r>
            <a:endParaRPr lang="es-ES" sz="2800" b="1" dirty="0">
              <a:latin typeface="Times New Roman" panose="02020603050405020304" pitchFamily="18" charset="0"/>
              <a:cs typeface="Times New Roman" panose="02020603050405020304" pitchFamily="18" charset="0"/>
            </a:endParaRPr>
          </a:p>
        </p:txBody>
      </p:sp>
      <p:sp>
        <p:nvSpPr>
          <p:cNvPr id="5" name="Rectángulo 4"/>
          <p:cNvSpPr/>
          <p:nvPr/>
        </p:nvSpPr>
        <p:spPr>
          <a:xfrm>
            <a:off x="1634143" y="2638614"/>
            <a:ext cx="9361805" cy="830997"/>
          </a:xfrm>
          <a:prstGeom prst="rect">
            <a:avLst/>
          </a:prstGeom>
        </p:spPr>
        <p:txBody>
          <a:bodyPr wrap="square">
            <a:spAutoFit/>
          </a:bodyPr>
          <a:lstStyle/>
          <a:p>
            <a:pPr marL="285750" indent="-285750"/>
            <a:endParaRPr lang="es-ES" sz="2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3" cstate="print"/>
          <a:stretch>
            <a:fillRect/>
          </a:stretch>
        </p:blipFill>
        <p:spPr>
          <a:xfrm>
            <a:off x="697057" y="1293956"/>
            <a:ext cx="2661412" cy="1082794"/>
          </a:xfrm>
          <a:prstGeom prst="rect">
            <a:avLst/>
          </a:prstGeom>
        </p:spPr>
      </p:pic>
      <p:sp>
        <p:nvSpPr>
          <p:cNvPr id="7" name="6 Rectángulo"/>
          <p:cNvSpPr/>
          <p:nvPr/>
        </p:nvSpPr>
        <p:spPr>
          <a:xfrm>
            <a:off x="995423" y="2286411"/>
            <a:ext cx="10544537" cy="3970318"/>
          </a:xfrm>
          <a:prstGeom prst="rect">
            <a:avLst/>
          </a:prstGeom>
        </p:spPr>
        <p:txBody>
          <a:bodyPr wrap="square">
            <a:spAutoFit/>
          </a:bodyPr>
          <a:lstStyle/>
          <a:p>
            <a:r>
              <a:rPr lang="es-DO" sz="2800" dirty="0" smtClean="0">
                <a:latin typeface="Times New Roman" pitchFamily="18" charset="0"/>
                <a:cs typeface="Times New Roman" pitchFamily="18" charset="0"/>
              </a:rPr>
              <a:t>Aquella serie de conocimientos, estructurados en un cuerpo organizado y claro, contenidos en un documento o archivo, cuyo fin es nutrir a la población sobre el tema que profundiza según la naturaleza de la institución.</a:t>
            </a:r>
          </a:p>
          <a:p>
            <a:r>
              <a:rPr lang="es-DO" sz="2800" dirty="0" smtClean="0">
                <a:latin typeface="Times New Roman" pitchFamily="18" charset="0"/>
                <a:cs typeface="Times New Roman" pitchFamily="18" charset="0"/>
              </a:rPr>
              <a:t>Ley 200-04-Art. 6- Párrafo I: Se considerará como información pública, a los fines de la presente ley, cualquier tipo de documentación financiera relativa al presupuesto público o proveniente de instituciones financieras del ámbito privado que sirva de base a una decisión de naturaleza administrativa, así como las minutas de reuniones oficiales.</a:t>
            </a:r>
            <a:endParaRPr lang="es-DO" sz="2800" dirty="0">
              <a:latin typeface="Times New Roman" pitchFamily="18" charset="0"/>
              <a:cs typeface="Times New Roman" pitchFamily="18" charset="0"/>
            </a:endParaRPr>
          </a:p>
        </p:txBody>
      </p:sp>
      <p:pic>
        <p:nvPicPr>
          <p:cNvPr id="8" name="Imagen 7"/>
          <p:cNvPicPr>
            <a:picLocks noChangeAspect="1"/>
          </p:cNvPicPr>
          <p:nvPr/>
        </p:nvPicPr>
        <p:blipFill rotWithShape="1">
          <a:blip r:embed="rId4" cstate="print"/>
          <a:srcRect l="5369" t="6731" r="6759" b="7132"/>
          <a:stretch/>
        </p:blipFill>
        <p:spPr>
          <a:xfrm>
            <a:off x="9907546" y="961719"/>
            <a:ext cx="1586821" cy="1434241"/>
          </a:xfrm>
          <a:prstGeom prst="rect">
            <a:avLst/>
          </a:prstGeom>
        </p:spPr>
      </p:pic>
    </p:spTree>
    <p:extLst>
      <p:ext uri="{BB962C8B-B14F-4D97-AF65-F5344CB8AC3E}">
        <p14:creationId xmlns:p14="http://schemas.microsoft.com/office/powerpoint/2010/main" val="3989182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print"/>
          <a:srcRect t="86437" b="230"/>
          <a:stretch/>
        </p:blipFill>
        <p:spPr>
          <a:xfrm>
            <a:off x="625350" y="639552"/>
            <a:ext cx="10978071" cy="1099384"/>
          </a:xfrm>
          <a:prstGeom prst="rect">
            <a:avLst/>
          </a:prstGeom>
        </p:spPr>
      </p:pic>
      <p:sp>
        <p:nvSpPr>
          <p:cNvPr id="5" name="Rectángulo 4"/>
          <p:cNvSpPr/>
          <p:nvPr/>
        </p:nvSpPr>
        <p:spPr>
          <a:xfrm>
            <a:off x="1634143" y="2638614"/>
            <a:ext cx="9361805" cy="830997"/>
          </a:xfrm>
          <a:prstGeom prst="rect">
            <a:avLst/>
          </a:prstGeom>
        </p:spPr>
        <p:txBody>
          <a:bodyPr wrap="square">
            <a:spAutoFit/>
          </a:bodyPr>
          <a:lstStyle/>
          <a:p>
            <a:pPr marL="285750" indent="-285750"/>
            <a:endParaRPr lang="es-ES" sz="2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p:txBody>
      </p:sp>
      <p:pic>
        <p:nvPicPr>
          <p:cNvPr id="1026" name="Picture 2" descr="Portal Único de Solicitud de Acceso a la Información Pública (SAIP)"/>
          <p:cNvPicPr>
            <a:picLocks noChangeAspect="1" noChangeArrowheads="1"/>
          </p:cNvPicPr>
          <p:nvPr/>
        </p:nvPicPr>
        <p:blipFill>
          <a:blip r:embed="rId3" cstate="print"/>
          <a:srcRect/>
          <a:stretch>
            <a:fillRect/>
          </a:stretch>
        </p:blipFill>
        <p:spPr bwMode="auto">
          <a:xfrm>
            <a:off x="2028417" y="1635348"/>
            <a:ext cx="8275017" cy="3110261"/>
          </a:xfrm>
          <a:prstGeom prst="rect">
            <a:avLst/>
          </a:prstGeom>
          <a:noFill/>
          <a:ln w="28575">
            <a:solidFill>
              <a:schemeClr val="tx1"/>
            </a:solidFill>
          </a:ln>
        </p:spPr>
      </p:pic>
    </p:spTree>
    <p:extLst>
      <p:ext uri="{BB962C8B-B14F-4D97-AF65-F5344CB8AC3E}">
        <p14:creationId xmlns:p14="http://schemas.microsoft.com/office/powerpoint/2010/main" val="3989182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63929" y="2013581"/>
            <a:ext cx="10590836" cy="4401205"/>
          </a:xfrm>
          <a:prstGeom prst="rect">
            <a:avLst/>
          </a:prstGeom>
        </p:spPr>
        <p:txBody>
          <a:bodyPr wrap="square">
            <a:spAutoFit/>
          </a:bodyPr>
          <a:lstStyle/>
          <a:p>
            <a:pPr algn="just"/>
            <a:r>
              <a:rPr lang="es-DO" sz="2800" dirty="0" smtClean="0">
                <a:latin typeface="Times New Roman" pitchFamily="18" charset="0"/>
                <a:cs typeface="Times New Roman" pitchFamily="18" charset="0"/>
              </a:rPr>
              <a:t>La relevancia del Portal Único de Solicitud de Acceso a la Información Pública radica en que permite un mayor nivel de transparencia en el accionar de las instituciones públicas, además, permite mayor rendición de cuentas y posibilita la participación de la ciudadanía en el manejo de la cosa pública.</a:t>
            </a:r>
          </a:p>
          <a:p>
            <a:pPr algn="just"/>
            <a:r>
              <a:rPr lang="es-DO" sz="2800" dirty="0" smtClean="0">
                <a:latin typeface="Times New Roman" pitchFamily="18" charset="0"/>
                <a:cs typeface="Times New Roman" pitchFamily="18" charset="0"/>
              </a:rPr>
              <a:t>El Portal Único de Solicitud de Acceso a la Información Pública permite presentar solicitudes de información pública a los órganos de la administración del Estado conforme a lo establecido en la Ley General No. 200-04 de Libre Acceso a la Información Pública a través una ventanilla única.</a:t>
            </a:r>
            <a:endParaRPr lang="es-DO" sz="2800" dirty="0">
              <a:latin typeface="Times New Roman" pitchFamily="18" charset="0"/>
              <a:cs typeface="Times New Roman" pitchFamily="18" charset="0"/>
            </a:endParaRPr>
          </a:p>
        </p:txBody>
      </p:sp>
      <p:pic>
        <p:nvPicPr>
          <p:cNvPr id="1026" name="Picture 2" descr="Portal Único de Solicitud de Acceso a la Información Pública (SAIP)"/>
          <p:cNvPicPr>
            <a:picLocks noChangeAspect="1" noChangeArrowheads="1"/>
          </p:cNvPicPr>
          <p:nvPr/>
        </p:nvPicPr>
        <p:blipFill>
          <a:blip r:embed="rId2" cstate="print"/>
          <a:srcRect/>
          <a:stretch>
            <a:fillRect/>
          </a:stretch>
        </p:blipFill>
        <p:spPr bwMode="auto">
          <a:xfrm>
            <a:off x="740780" y="674651"/>
            <a:ext cx="3657600" cy="1374751"/>
          </a:xfrm>
          <a:prstGeom prst="rect">
            <a:avLst/>
          </a:prstGeom>
          <a:noFill/>
          <a:ln w="28575">
            <a:solidFill>
              <a:schemeClr val="tx1"/>
            </a:solidFill>
          </a:ln>
        </p:spPr>
      </p:pic>
      <p:pic>
        <p:nvPicPr>
          <p:cNvPr id="6" name="Imagen 7"/>
          <p:cNvPicPr>
            <a:picLocks noChangeAspect="1"/>
          </p:cNvPicPr>
          <p:nvPr/>
        </p:nvPicPr>
        <p:blipFill rotWithShape="1">
          <a:blip r:embed="rId3" cstate="print"/>
          <a:srcRect l="5369" t="6731" r="6759" b="7132"/>
          <a:stretch/>
        </p:blipFill>
        <p:spPr>
          <a:xfrm>
            <a:off x="9895971" y="510306"/>
            <a:ext cx="1586821" cy="1434241"/>
          </a:xfrm>
          <a:prstGeom prst="rect">
            <a:avLst/>
          </a:prstGeom>
        </p:spPr>
      </p:pic>
    </p:spTree>
    <p:extLst>
      <p:ext uri="{BB962C8B-B14F-4D97-AF65-F5344CB8AC3E}">
        <p14:creationId xmlns:p14="http://schemas.microsoft.com/office/powerpoint/2010/main" val="39891827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print"/>
          <a:srcRect t="86437" b="230"/>
          <a:stretch/>
        </p:blipFill>
        <p:spPr>
          <a:xfrm>
            <a:off x="625350" y="639552"/>
            <a:ext cx="10978071" cy="1099384"/>
          </a:xfrm>
          <a:prstGeom prst="rect">
            <a:avLst/>
          </a:prstGeom>
        </p:spPr>
      </p:pic>
      <p:sp>
        <p:nvSpPr>
          <p:cNvPr id="2" name="Título 1"/>
          <p:cNvSpPr>
            <a:spLocks noGrp="1"/>
          </p:cNvSpPr>
          <p:nvPr>
            <p:ph type="title"/>
          </p:nvPr>
        </p:nvSpPr>
        <p:spPr>
          <a:xfrm>
            <a:off x="3153873" y="1467732"/>
            <a:ext cx="5666509" cy="724087"/>
          </a:xfrm>
        </p:spPr>
        <p:txBody>
          <a:bodyPr>
            <a:normAutofit/>
          </a:bodyPr>
          <a:lstStyle/>
          <a:p>
            <a:r>
              <a:rPr lang="es-DO" sz="2800" b="1" dirty="0" smtClean="0">
                <a:latin typeface="Times New Roman" panose="02020603050405020304" pitchFamily="18" charset="0"/>
                <a:cs typeface="Times New Roman" panose="02020603050405020304" pitchFamily="18" charset="0"/>
              </a:rPr>
              <a:t>Que es una denuncia?</a:t>
            </a:r>
            <a:endParaRPr lang="es-ES" sz="2800" b="1" dirty="0">
              <a:latin typeface="Times New Roman" panose="02020603050405020304" pitchFamily="18" charset="0"/>
              <a:cs typeface="Times New Roman" panose="02020603050405020304" pitchFamily="18" charset="0"/>
            </a:endParaRPr>
          </a:p>
        </p:txBody>
      </p:sp>
      <p:sp>
        <p:nvSpPr>
          <p:cNvPr id="5" name="Rectángulo 4"/>
          <p:cNvSpPr/>
          <p:nvPr/>
        </p:nvSpPr>
        <p:spPr>
          <a:xfrm>
            <a:off x="1634143" y="2638614"/>
            <a:ext cx="9361805" cy="830997"/>
          </a:xfrm>
          <a:prstGeom prst="rect">
            <a:avLst/>
          </a:prstGeom>
        </p:spPr>
        <p:txBody>
          <a:bodyPr wrap="square">
            <a:spAutoFit/>
          </a:bodyPr>
          <a:lstStyle/>
          <a:p>
            <a:pPr marL="285750" indent="-285750"/>
            <a:endParaRPr lang="es-ES" sz="2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3" cstate="print"/>
          <a:stretch>
            <a:fillRect/>
          </a:stretch>
        </p:blipFill>
        <p:spPr>
          <a:xfrm>
            <a:off x="697057" y="1293956"/>
            <a:ext cx="2661412" cy="1082794"/>
          </a:xfrm>
          <a:prstGeom prst="rect">
            <a:avLst/>
          </a:prstGeom>
        </p:spPr>
      </p:pic>
      <p:sp>
        <p:nvSpPr>
          <p:cNvPr id="7" name="6 Rectángulo"/>
          <p:cNvSpPr/>
          <p:nvPr/>
        </p:nvSpPr>
        <p:spPr>
          <a:xfrm>
            <a:off x="821802" y="2807271"/>
            <a:ext cx="10544537" cy="1384995"/>
          </a:xfrm>
          <a:prstGeom prst="rect">
            <a:avLst/>
          </a:prstGeom>
        </p:spPr>
        <p:txBody>
          <a:bodyPr wrap="square">
            <a:spAutoFit/>
          </a:bodyPr>
          <a:lstStyle/>
          <a:p>
            <a:r>
              <a:rPr lang="es-DO" sz="2800" dirty="0" smtClean="0">
                <a:latin typeface="Times New Roman" pitchFamily="18" charset="0"/>
                <a:cs typeface="Times New Roman" pitchFamily="18" charset="0"/>
              </a:rPr>
              <a:t>Es la narración de hechos constitutivos de presuntas irregularidades. Al presentar una denuncia, es fundamental tener una narración precisa de los hechos. Puede hacerla a través del portal 311 </a:t>
            </a:r>
            <a:r>
              <a:rPr lang="es-DO" sz="2800" dirty="0" smtClean="0">
                <a:latin typeface="Times New Roman" pitchFamily="18" charset="0"/>
                <a:cs typeface="Times New Roman" pitchFamily="18" charset="0"/>
                <a:hlinkClick r:id="rId4"/>
              </a:rPr>
              <a:t>http://311.gob.do/</a:t>
            </a:r>
            <a:r>
              <a:rPr lang="es-DO" sz="2800" dirty="0" smtClean="0">
                <a:latin typeface="Times New Roman" pitchFamily="18" charset="0"/>
                <a:cs typeface="Times New Roman" pitchFamily="18" charset="0"/>
              </a:rPr>
              <a:t>.</a:t>
            </a:r>
            <a:endParaRPr lang="es-DO" sz="2800" dirty="0">
              <a:latin typeface="Times New Roman" pitchFamily="18" charset="0"/>
              <a:cs typeface="Times New Roman" pitchFamily="18" charset="0"/>
            </a:endParaRPr>
          </a:p>
        </p:txBody>
      </p:sp>
      <p:pic>
        <p:nvPicPr>
          <p:cNvPr id="8" name="Imagen 7"/>
          <p:cNvPicPr>
            <a:picLocks noChangeAspect="1"/>
          </p:cNvPicPr>
          <p:nvPr/>
        </p:nvPicPr>
        <p:blipFill rotWithShape="1">
          <a:blip r:embed="rId5" cstate="print"/>
          <a:srcRect l="5369" t="6731" r="6759" b="7132"/>
          <a:stretch/>
        </p:blipFill>
        <p:spPr>
          <a:xfrm>
            <a:off x="9907546" y="961719"/>
            <a:ext cx="1586821" cy="1434241"/>
          </a:xfrm>
          <a:prstGeom prst="rect">
            <a:avLst/>
          </a:prstGeom>
        </p:spPr>
      </p:pic>
    </p:spTree>
    <p:extLst>
      <p:ext uri="{BB962C8B-B14F-4D97-AF65-F5344CB8AC3E}">
        <p14:creationId xmlns:p14="http://schemas.microsoft.com/office/powerpoint/2010/main" val="3989182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print"/>
          <a:srcRect t="86437" b="230"/>
          <a:stretch/>
        </p:blipFill>
        <p:spPr>
          <a:xfrm>
            <a:off x="625350" y="639552"/>
            <a:ext cx="10978071" cy="1099384"/>
          </a:xfrm>
          <a:prstGeom prst="rect">
            <a:avLst/>
          </a:prstGeom>
        </p:spPr>
      </p:pic>
      <p:sp>
        <p:nvSpPr>
          <p:cNvPr id="2" name="Título 1"/>
          <p:cNvSpPr>
            <a:spLocks noGrp="1"/>
          </p:cNvSpPr>
          <p:nvPr>
            <p:ph type="title"/>
          </p:nvPr>
        </p:nvSpPr>
        <p:spPr>
          <a:xfrm>
            <a:off x="821802" y="1560330"/>
            <a:ext cx="7488821" cy="724087"/>
          </a:xfrm>
        </p:spPr>
        <p:txBody>
          <a:bodyPr>
            <a:noAutofit/>
          </a:bodyPr>
          <a:lstStyle/>
          <a:p>
            <a:r>
              <a:rPr lang="es-DO" sz="3200" b="1" dirty="0" smtClean="0"/>
              <a:t>El Sistema 3-1-1 cuenta con dos modalidades de servicio</a:t>
            </a:r>
            <a:endParaRPr lang="es-ES" sz="3200" b="1" dirty="0">
              <a:latin typeface="Times New Roman" panose="02020603050405020304" pitchFamily="18" charset="0"/>
              <a:cs typeface="Times New Roman" panose="02020603050405020304" pitchFamily="18" charset="0"/>
            </a:endParaRPr>
          </a:p>
        </p:txBody>
      </p:sp>
      <p:sp>
        <p:nvSpPr>
          <p:cNvPr id="5" name="Rectángulo 4"/>
          <p:cNvSpPr/>
          <p:nvPr/>
        </p:nvSpPr>
        <p:spPr>
          <a:xfrm>
            <a:off x="1634143" y="2638614"/>
            <a:ext cx="9361805" cy="830997"/>
          </a:xfrm>
          <a:prstGeom prst="rect">
            <a:avLst/>
          </a:prstGeom>
        </p:spPr>
        <p:txBody>
          <a:bodyPr wrap="square">
            <a:spAutoFit/>
          </a:bodyPr>
          <a:lstStyle/>
          <a:p>
            <a:pPr marL="285750" indent="-285750"/>
            <a:endParaRPr lang="es-ES" sz="2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p:txBody>
      </p:sp>
      <p:sp>
        <p:nvSpPr>
          <p:cNvPr id="7" name="6 Rectángulo"/>
          <p:cNvSpPr/>
          <p:nvPr/>
        </p:nvSpPr>
        <p:spPr>
          <a:xfrm>
            <a:off x="821802" y="2436881"/>
            <a:ext cx="7685590" cy="3970318"/>
          </a:xfrm>
          <a:prstGeom prst="rect">
            <a:avLst/>
          </a:prstGeom>
        </p:spPr>
        <p:txBody>
          <a:bodyPr wrap="square">
            <a:spAutoFit/>
          </a:bodyPr>
          <a:lstStyle/>
          <a:p>
            <a:r>
              <a:rPr lang="es-DO" sz="2800" b="1" dirty="0" smtClean="0">
                <a:latin typeface="Times New Roman" pitchFamily="18" charset="0"/>
                <a:cs typeface="Times New Roman" pitchFamily="18" charset="0"/>
              </a:rPr>
              <a:t>Vía telefónica: </a:t>
            </a:r>
            <a:r>
              <a:rPr lang="es-DO" sz="2800" dirty="0" smtClean="0">
                <a:latin typeface="Times New Roman" pitchFamily="18" charset="0"/>
                <a:cs typeface="Times New Roman" pitchFamily="18" charset="0"/>
              </a:rPr>
              <a:t>marcando directamente al </a:t>
            </a:r>
            <a:r>
              <a:rPr lang="es-DO" sz="2800" b="1" dirty="0" smtClean="0">
                <a:latin typeface="Times New Roman" pitchFamily="18" charset="0"/>
                <a:cs typeface="Times New Roman" pitchFamily="18" charset="0"/>
              </a:rPr>
              <a:t>3-1-1</a:t>
            </a:r>
            <a:r>
              <a:rPr lang="es-DO" sz="2800" dirty="0" smtClean="0">
                <a:latin typeface="Times New Roman" pitchFamily="18" charset="0"/>
                <a:cs typeface="Times New Roman" pitchFamily="18" charset="0"/>
              </a:rPr>
              <a:t> a través de una línea fija o móvil, de manera gratuita, desde cualquier parte del país, puedes establecer comunicación con un representante preparado para capturar su queja o reclamación.</a:t>
            </a:r>
          </a:p>
          <a:p>
            <a:r>
              <a:rPr lang="es-DO" sz="2800" b="1" dirty="0" smtClean="0">
                <a:latin typeface="Times New Roman" pitchFamily="18" charset="0"/>
                <a:cs typeface="Times New Roman" pitchFamily="18" charset="0"/>
              </a:rPr>
              <a:t>Vía Internet:</a:t>
            </a:r>
            <a:r>
              <a:rPr lang="es-DO" sz="2800" dirty="0" smtClean="0">
                <a:latin typeface="Times New Roman" pitchFamily="18" charset="0"/>
                <a:cs typeface="Times New Roman" pitchFamily="18" charset="0"/>
              </a:rPr>
              <a:t> a través del portal www.311.gob.do puedes completar personalmente tu queja, reclamación o sugerencia de manera fácil y rápida con sólo llenar los formularios correspondientes.</a:t>
            </a:r>
            <a:endParaRPr lang="es-DO" sz="2800" dirty="0">
              <a:latin typeface="Times New Roman" pitchFamily="18" charset="0"/>
              <a:cs typeface="Times New Roman" pitchFamily="18" charset="0"/>
            </a:endParaRPr>
          </a:p>
        </p:txBody>
      </p:sp>
      <p:pic>
        <p:nvPicPr>
          <p:cNvPr id="30722" name="Picture 2" descr="Logo Sistema Nacional de Atención Ciudadana 3-1-1"/>
          <p:cNvPicPr>
            <a:picLocks noChangeAspect="1" noChangeArrowheads="1"/>
          </p:cNvPicPr>
          <p:nvPr/>
        </p:nvPicPr>
        <p:blipFill>
          <a:blip r:embed="rId3" cstate="print"/>
          <a:srcRect l="18909" r="19096"/>
          <a:stretch>
            <a:fillRect/>
          </a:stretch>
        </p:blipFill>
        <p:spPr bwMode="auto">
          <a:xfrm>
            <a:off x="8530542" y="1672763"/>
            <a:ext cx="2905245" cy="2209801"/>
          </a:xfrm>
          <a:prstGeom prst="rect">
            <a:avLst/>
          </a:prstGeom>
          <a:noFill/>
          <a:ln>
            <a:solidFill>
              <a:schemeClr val="accent3">
                <a:lumMod val="75000"/>
              </a:schemeClr>
            </a:solidFill>
          </a:ln>
        </p:spPr>
      </p:pic>
    </p:spTree>
    <p:extLst>
      <p:ext uri="{BB962C8B-B14F-4D97-AF65-F5344CB8AC3E}">
        <p14:creationId xmlns:p14="http://schemas.microsoft.com/office/powerpoint/2010/main" val="39891827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print"/>
          <a:srcRect t="86437" b="230"/>
          <a:stretch/>
        </p:blipFill>
        <p:spPr>
          <a:xfrm>
            <a:off x="625350" y="639552"/>
            <a:ext cx="10978071" cy="1099384"/>
          </a:xfrm>
          <a:prstGeom prst="rect">
            <a:avLst/>
          </a:prstGeom>
        </p:spPr>
      </p:pic>
      <p:sp>
        <p:nvSpPr>
          <p:cNvPr id="2" name="Título 1"/>
          <p:cNvSpPr>
            <a:spLocks noGrp="1"/>
          </p:cNvSpPr>
          <p:nvPr>
            <p:ph type="title"/>
          </p:nvPr>
        </p:nvSpPr>
        <p:spPr>
          <a:xfrm>
            <a:off x="3153873" y="1467732"/>
            <a:ext cx="5666509" cy="724087"/>
          </a:xfrm>
        </p:spPr>
        <p:txBody>
          <a:bodyPr>
            <a:normAutofit/>
          </a:bodyPr>
          <a:lstStyle/>
          <a:p>
            <a:r>
              <a:rPr lang="es-DO" sz="2800" b="1" dirty="0" smtClean="0">
                <a:latin typeface="Times New Roman" panose="02020603050405020304" pitchFamily="18" charset="0"/>
                <a:cs typeface="Times New Roman" panose="02020603050405020304" pitchFamily="18" charset="0"/>
              </a:rPr>
              <a:t>Que una queja o reclamación?</a:t>
            </a:r>
            <a:endParaRPr lang="es-ES" sz="2800" b="1" dirty="0">
              <a:latin typeface="Times New Roman" panose="02020603050405020304" pitchFamily="18" charset="0"/>
              <a:cs typeface="Times New Roman" panose="02020603050405020304" pitchFamily="18" charset="0"/>
            </a:endParaRPr>
          </a:p>
        </p:txBody>
      </p:sp>
      <p:sp>
        <p:nvSpPr>
          <p:cNvPr id="5" name="Rectángulo 4"/>
          <p:cNvSpPr/>
          <p:nvPr/>
        </p:nvSpPr>
        <p:spPr>
          <a:xfrm>
            <a:off x="1634143" y="2638614"/>
            <a:ext cx="9361805" cy="830997"/>
          </a:xfrm>
          <a:prstGeom prst="rect">
            <a:avLst/>
          </a:prstGeom>
        </p:spPr>
        <p:txBody>
          <a:bodyPr wrap="square">
            <a:spAutoFit/>
          </a:bodyPr>
          <a:lstStyle/>
          <a:p>
            <a:pPr marL="285750" indent="-285750"/>
            <a:endParaRPr lang="es-ES" sz="2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3" cstate="print"/>
          <a:stretch>
            <a:fillRect/>
          </a:stretch>
        </p:blipFill>
        <p:spPr>
          <a:xfrm>
            <a:off x="697057" y="1293956"/>
            <a:ext cx="2661412" cy="1082794"/>
          </a:xfrm>
          <a:prstGeom prst="rect">
            <a:avLst/>
          </a:prstGeom>
        </p:spPr>
      </p:pic>
      <p:sp>
        <p:nvSpPr>
          <p:cNvPr id="7" name="6 Rectángulo"/>
          <p:cNvSpPr/>
          <p:nvPr/>
        </p:nvSpPr>
        <p:spPr>
          <a:xfrm>
            <a:off x="821802" y="2436881"/>
            <a:ext cx="6817489" cy="2677656"/>
          </a:xfrm>
          <a:prstGeom prst="rect">
            <a:avLst/>
          </a:prstGeom>
        </p:spPr>
        <p:txBody>
          <a:bodyPr wrap="square">
            <a:spAutoFit/>
          </a:bodyPr>
          <a:lstStyle/>
          <a:p>
            <a:r>
              <a:rPr lang="es-DO" sz="2800" dirty="0" smtClean="0"/>
              <a:t>Es la disconformidad relacionada directamente con los bienes o servicios adquiridos. La reclamación no constituye una denuncia y no se inicia un procedimiento para sancionar. Puede hacerla a través del portal 311 </a:t>
            </a:r>
            <a:r>
              <a:rPr lang="es-DO" sz="2800" dirty="0" smtClean="0">
                <a:hlinkClick r:id="rId4"/>
              </a:rPr>
              <a:t>http://311.gob.do/</a:t>
            </a:r>
            <a:r>
              <a:rPr lang="es-DO" sz="2800" dirty="0" smtClean="0"/>
              <a:t>.</a:t>
            </a:r>
            <a:endParaRPr lang="es-DO" sz="2800" dirty="0">
              <a:latin typeface="Times New Roman" pitchFamily="18" charset="0"/>
              <a:cs typeface="Times New Roman" pitchFamily="18" charset="0"/>
            </a:endParaRPr>
          </a:p>
        </p:txBody>
      </p:sp>
      <p:pic>
        <p:nvPicPr>
          <p:cNvPr id="8" name="Imagen 7"/>
          <p:cNvPicPr>
            <a:picLocks noChangeAspect="1"/>
          </p:cNvPicPr>
          <p:nvPr/>
        </p:nvPicPr>
        <p:blipFill rotWithShape="1">
          <a:blip r:embed="rId5" cstate="print"/>
          <a:srcRect l="5369" t="6731" r="6759" b="7132"/>
          <a:stretch/>
        </p:blipFill>
        <p:spPr>
          <a:xfrm>
            <a:off x="9907546" y="961719"/>
            <a:ext cx="1586821" cy="1434241"/>
          </a:xfrm>
          <a:prstGeom prst="rect">
            <a:avLst/>
          </a:prstGeom>
        </p:spPr>
      </p:pic>
      <p:pic>
        <p:nvPicPr>
          <p:cNvPr id="30722" name="Picture 2" descr="Logo Sistema Nacional de Atención Ciudadana 3-1-1"/>
          <p:cNvPicPr>
            <a:picLocks noChangeAspect="1" noChangeArrowheads="1"/>
          </p:cNvPicPr>
          <p:nvPr/>
        </p:nvPicPr>
        <p:blipFill>
          <a:blip r:embed="rId6" cstate="print"/>
          <a:srcRect l="18909" r="19096"/>
          <a:stretch>
            <a:fillRect/>
          </a:stretch>
        </p:blipFill>
        <p:spPr bwMode="auto">
          <a:xfrm>
            <a:off x="8206451" y="2587163"/>
            <a:ext cx="2905245" cy="2209801"/>
          </a:xfrm>
          <a:prstGeom prst="rect">
            <a:avLst/>
          </a:prstGeom>
          <a:noFill/>
          <a:ln>
            <a:solidFill>
              <a:schemeClr val="accent3">
                <a:lumMod val="75000"/>
              </a:schemeClr>
            </a:solidFill>
          </a:ln>
        </p:spPr>
      </p:pic>
    </p:spTree>
    <p:extLst>
      <p:ext uri="{BB962C8B-B14F-4D97-AF65-F5344CB8AC3E}">
        <p14:creationId xmlns:p14="http://schemas.microsoft.com/office/powerpoint/2010/main" val="3989182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print"/>
          <a:srcRect t="86437" b="230"/>
          <a:stretch/>
        </p:blipFill>
        <p:spPr>
          <a:xfrm>
            <a:off x="625350" y="639552"/>
            <a:ext cx="10978071" cy="1099384"/>
          </a:xfrm>
          <a:prstGeom prst="rect">
            <a:avLst/>
          </a:prstGeom>
        </p:spPr>
      </p:pic>
      <p:sp>
        <p:nvSpPr>
          <p:cNvPr id="2" name="Título 1"/>
          <p:cNvSpPr>
            <a:spLocks noGrp="1"/>
          </p:cNvSpPr>
          <p:nvPr>
            <p:ph type="title"/>
          </p:nvPr>
        </p:nvSpPr>
        <p:spPr>
          <a:xfrm>
            <a:off x="3153873" y="1467732"/>
            <a:ext cx="5666509" cy="724087"/>
          </a:xfrm>
        </p:spPr>
        <p:txBody>
          <a:bodyPr>
            <a:normAutofit/>
          </a:bodyPr>
          <a:lstStyle/>
          <a:p>
            <a:pPr algn="ctr"/>
            <a:r>
              <a:rPr lang="es-DO" sz="2800" b="1" dirty="0" smtClean="0">
                <a:latin typeface="Times New Roman" panose="02020603050405020304" pitchFamily="18" charset="0"/>
                <a:cs typeface="Times New Roman" panose="02020603050405020304" pitchFamily="18" charset="0"/>
              </a:rPr>
              <a:t>Que es la transparencia?</a:t>
            </a:r>
            <a:endParaRPr lang="es-ES" sz="2800" b="1" dirty="0">
              <a:latin typeface="Times New Roman" panose="02020603050405020304" pitchFamily="18" charset="0"/>
              <a:cs typeface="Times New Roman" panose="02020603050405020304" pitchFamily="18" charset="0"/>
            </a:endParaRPr>
          </a:p>
        </p:txBody>
      </p:sp>
      <p:sp>
        <p:nvSpPr>
          <p:cNvPr id="5" name="Rectángulo 4"/>
          <p:cNvSpPr/>
          <p:nvPr/>
        </p:nvSpPr>
        <p:spPr>
          <a:xfrm>
            <a:off x="1634143" y="2638614"/>
            <a:ext cx="9361805" cy="830997"/>
          </a:xfrm>
          <a:prstGeom prst="rect">
            <a:avLst/>
          </a:prstGeom>
        </p:spPr>
        <p:txBody>
          <a:bodyPr wrap="square">
            <a:spAutoFit/>
          </a:bodyPr>
          <a:lstStyle/>
          <a:p>
            <a:pPr marL="285750" indent="-285750"/>
            <a:endParaRPr lang="es-ES" sz="2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3" cstate="print"/>
          <a:stretch>
            <a:fillRect/>
          </a:stretch>
        </p:blipFill>
        <p:spPr>
          <a:xfrm>
            <a:off x="697057" y="1293956"/>
            <a:ext cx="2661412" cy="1082794"/>
          </a:xfrm>
          <a:prstGeom prst="rect">
            <a:avLst/>
          </a:prstGeom>
        </p:spPr>
      </p:pic>
      <p:sp>
        <p:nvSpPr>
          <p:cNvPr id="7" name="6 Rectángulo"/>
          <p:cNvSpPr/>
          <p:nvPr/>
        </p:nvSpPr>
        <p:spPr>
          <a:xfrm>
            <a:off x="868101" y="2853571"/>
            <a:ext cx="9896355" cy="3108543"/>
          </a:xfrm>
          <a:prstGeom prst="rect">
            <a:avLst/>
          </a:prstGeom>
        </p:spPr>
        <p:txBody>
          <a:bodyPr wrap="square">
            <a:spAutoFit/>
          </a:bodyPr>
          <a:lstStyle/>
          <a:p>
            <a:pPr algn="just"/>
            <a:r>
              <a:rPr lang="es-DO" sz="2800" dirty="0" smtClean="0">
                <a:latin typeface="Times New Roman" pitchFamily="18" charset="0"/>
                <a:cs typeface="Times New Roman" pitchFamily="18" charset="0"/>
              </a:rPr>
              <a:t>Es uno de los principios fundamentales de la actuación de los poderes públicos, en virtud del cual la Administración tiene que hacer pública la información necesaria para que la ciudadanía pueda participar en los asuntos públicos y controlar que la Administración rinda cuentas de su actuación. La transparencia es, en definitiva, un instrumento de control, a la vez que una herramienta de comunicación y diálogo para los poderes públicos.</a:t>
            </a:r>
            <a:endParaRPr lang="es-DO" sz="2800" dirty="0">
              <a:latin typeface="Times New Roman" pitchFamily="18" charset="0"/>
              <a:cs typeface="Times New Roman" pitchFamily="18" charset="0"/>
            </a:endParaRPr>
          </a:p>
        </p:txBody>
      </p:sp>
      <p:pic>
        <p:nvPicPr>
          <p:cNvPr id="8" name="Imagen 7"/>
          <p:cNvPicPr>
            <a:picLocks noChangeAspect="1"/>
          </p:cNvPicPr>
          <p:nvPr/>
        </p:nvPicPr>
        <p:blipFill rotWithShape="1">
          <a:blip r:embed="rId4" cstate="print"/>
          <a:srcRect l="5369" t="6731" r="6759" b="7132"/>
          <a:stretch/>
        </p:blipFill>
        <p:spPr>
          <a:xfrm>
            <a:off x="9907546" y="961719"/>
            <a:ext cx="1586821" cy="1434241"/>
          </a:xfrm>
          <a:prstGeom prst="rect">
            <a:avLst/>
          </a:prstGeom>
        </p:spPr>
      </p:pic>
    </p:spTree>
    <p:extLst>
      <p:ext uri="{BB962C8B-B14F-4D97-AF65-F5344CB8AC3E}">
        <p14:creationId xmlns:p14="http://schemas.microsoft.com/office/powerpoint/2010/main" val="3989182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print"/>
          <a:srcRect t="86437" b="230"/>
          <a:stretch/>
        </p:blipFill>
        <p:spPr>
          <a:xfrm>
            <a:off x="625350" y="639552"/>
            <a:ext cx="10978071" cy="1099384"/>
          </a:xfrm>
          <a:prstGeom prst="rect">
            <a:avLst/>
          </a:prstGeom>
        </p:spPr>
      </p:pic>
      <p:sp>
        <p:nvSpPr>
          <p:cNvPr id="2" name="Título 1"/>
          <p:cNvSpPr>
            <a:spLocks noGrp="1"/>
          </p:cNvSpPr>
          <p:nvPr>
            <p:ph type="title"/>
          </p:nvPr>
        </p:nvSpPr>
        <p:spPr>
          <a:xfrm>
            <a:off x="3153873" y="1467732"/>
            <a:ext cx="5666509" cy="724087"/>
          </a:xfrm>
        </p:spPr>
        <p:txBody>
          <a:bodyPr>
            <a:normAutofit/>
          </a:bodyPr>
          <a:lstStyle/>
          <a:p>
            <a:r>
              <a:rPr lang="es-DO" sz="2800" b="1" dirty="0" smtClean="0">
                <a:latin typeface="Times New Roman" panose="02020603050405020304" pitchFamily="18" charset="0"/>
                <a:cs typeface="Times New Roman" panose="02020603050405020304" pitchFamily="18" charset="0"/>
              </a:rPr>
              <a:t>Que el 311?</a:t>
            </a:r>
            <a:endParaRPr lang="es-ES" sz="2800" b="1" dirty="0">
              <a:latin typeface="Times New Roman" panose="02020603050405020304" pitchFamily="18" charset="0"/>
              <a:cs typeface="Times New Roman" panose="02020603050405020304" pitchFamily="18" charset="0"/>
            </a:endParaRPr>
          </a:p>
        </p:txBody>
      </p:sp>
      <p:sp>
        <p:nvSpPr>
          <p:cNvPr id="5" name="Rectángulo 4"/>
          <p:cNvSpPr/>
          <p:nvPr/>
        </p:nvSpPr>
        <p:spPr>
          <a:xfrm>
            <a:off x="1634143" y="2638614"/>
            <a:ext cx="9361805" cy="830997"/>
          </a:xfrm>
          <a:prstGeom prst="rect">
            <a:avLst/>
          </a:prstGeom>
        </p:spPr>
        <p:txBody>
          <a:bodyPr wrap="square">
            <a:spAutoFit/>
          </a:bodyPr>
          <a:lstStyle/>
          <a:p>
            <a:pPr marL="285750" indent="-285750"/>
            <a:endParaRPr lang="es-ES" sz="2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3" cstate="print"/>
          <a:stretch>
            <a:fillRect/>
          </a:stretch>
        </p:blipFill>
        <p:spPr>
          <a:xfrm>
            <a:off x="697057" y="1293956"/>
            <a:ext cx="2661412" cy="1082794"/>
          </a:xfrm>
          <a:prstGeom prst="rect">
            <a:avLst/>
          </a:prstGeom>
        </p:spPr>
      </p:pic>
      <p:sp>
        <p:nvSpPr>
          <p:cNvPr id="7" name="6 Rectángulo"/>
          <p:cNvSpPr/>
          <p:nvPr/>
        </p:nvSpPr>
        <p:spPr>
          <a:xfrm>
            <a:off x="821802" y="2436881"/>
            <a:ext cx="7083707" cy="3108543"/>
          </a:xfrm>
          <a:prstGeom prst="rect">
            <a:avLst/>
          </a:prstGeom>
        </p:spPr>
        <p:txBody>
          <a:bodyPr wrap="square">
            <a:spAutoFit/>
          </a:bodyPr>
          <a:lstStyle/>
          <a:p>
            <a:r>
              <a:rPr lang="es-DO" sz="2800" dirty="0" smtClean="0">
                <a:latin typeface="Times New Roman" pitchFamily="18" charset="0"/>
                <a:cs typeface="Times New Roman" pitchFamily="18" charset="0"/>
              </a:rPr>
              <a:t>Es el principal medio de comunicación entre la ciudadanía y el Estado dominicano para registrar quejas, reclamaciones, sugerencias y denuncias a cualquier institución pública, para que las mismas puedan ser atendidas por las entidades correspondientes bajo un seguimiento especializado.</a:t>
            </a:r>
            <a:endParaRPr lang="es-DO" sz="2800" dirty="0">
              <a:latin typeface="Times New Roman" pitchFamily="18" charset="0"/>
              <a:cs typeface="Times New Roman" pitchFamily="18" charset="0"/>
            </a:endParaRPr>
          </a:p>
        </p:txBody>
      </p:sp>
      <p:pic>
        <p:nvPicPr>
          <p:cNvPr id="8" name="Imagen 7"/>
          <p:cNvPicPr>
            <a:picLocks noChangeAspect="1"/>
          </p:cNvPicPr>
          <p:nvPr/>
        </p:nvPicPr>
        <p:blipFill rotWithShape="1">
          <a:blip r:embed="rId4" cstate="print"/>
          <a:srcRect l="5369" t="6731" r="6759" b="7132"/>
          <a:stretch/>
        </p:blipFill>
        <p:spPr>
          <a:xfrm>
            <a:off x="9907546" y="961719"/>
            <a:ext cx="1586821" cy="1434241"/>
          </a:xfrm>
          <a:prstGeom prst="rect">
            <a:avLst/>
          </a:prstGeom>
        </p:spPr>
      </p:pic>
      <p:pic>
        <p:nvPicPr>
          <p:cNvPr id="30722" name="Picture 2" descr="Logo Sistema Nacional de Atención Ciudadana 3-1-1"/>
          <p:cNvPicPr>
            <a:picLocks noChangeAspect="1" noChangeArrowheads="1"/>
          </p:cNvPicPr>
          <p:nvPr/>
        </p:nvPicPr>
        <p:blipFill>
          <a:blip r:embed="rId5" cstate="print"/>
          <a:srcRect l="18909" r="19096"/>
          <a:stretch>
            <a:fillRect/>
          </a:stretch>
        </p:blipFill>
        <p:spPr bwMode="auto">
          <a:xfrm>
            <a:off x="8206451" y="2587163"/>
            <a:ext cx="2905245" cy="2209801"/>
          </a:xfrm>
          <a:prstGeom prst="rect">
            <a:avLst/>
          </a:prstGeom>
          <a:noFill/>
          <a:ln>
            <a:solidFill>
              <a:schemeClr val="accent3">
                <a:lumMod val="75000"/>
              </a:schemeClr>
            </a:solidFill>
          </a:ln>
        </p:spPr>
      </p:pic>
    </p:spTree>
    <p:extLst>
      <p:ext uri="{BB962C8B-B14F-4D97-AF65-F5344CB8AC3E}">
        <p14:creationId xmlns:p14="http://schemas.microsoft.com/office/powerpoint/2010/main" val="3989182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print"/>
          <a:srcRect t="86437" b="230"/>
          <a:stretch/>
        </p:blipFill>
        <p:spPr>
          <a:xfrm>
            <a:off x="625350" y="639552"/>
            <a:ext cx="10978071" cy="1099384"/>
          </a:xfrm>
          <a:prstGeom prst="rect">
            <a:avLst/>
          </a:prstGeom>
        </p:spPr>
      </p:pic>
      <p:sp>
        <p:nvSpPr>
          <p:cNvPr id="2" name="Título 1"/>
          <p:cNvSpPr>
            <a:spLocks noGrp="1"/>
          </p:cNvSpPr>
          <p:nvPr>
            <p:ph type="title"/>
          </p:nvPr>
        </p:nvSpPr>
        <p:spPr>
          <a:xfrm>
            <a:off x="821802" y="1560330"/>
            <a:ext cx="7488821" cy="724087"/>
          </a:xfrm>
        </p:spPr>
        <p:txBody>
          <a:bodyPr>
            <a:noAutofit/>
          </a:bodyPr>
          <a:lstStyle/>
          <a:p>
            <a:r>
              <a:rPr lang="es-DO" sz="3200" b="1" dirty="0" smtClean="0"/>
              <a:t>Beneficios de la Línea 3-1-1</a:t>
            </a:r>
            <a:endParaRPr lang="es-ES" sz="3200" b="1" dirty="0">
              <a:latin typeface="Times New Roman" panose="02020603050405020304" pitchFamily="18" charset="0"/>
              <a:cs typeface="Times New Roman" panose="02020603050405020304" pitchFamily="18" charset="0"/>
            </a:endParaRPr>
          </a:p>
        </p:txBody>
      </p:sp>
      <p:sp>
        <p:nvSpPr>
          <p:cNvPr id="5" name="Rectángulo 4"/>
          <p:cNvSpPr/>
          <p:nvPr/>
        </p:nvSpPr>
        <p:spPr>
          <a:xfrm>
            <a:off x="1634143" y="2638614"/>
            <a:ext cx="9361805" cy="830997"/>
          </a:xfrm>
          <a:prstGeom prst="rect">
            <a:avLst/>
          </a:prstGeom>
        </p:spPr>
        <p:txBody>
          <a:bodyPr wrap="square">
            <a:spAutoFit/>
          </a:bodyPr>
          <a:lstStyle/>
          <a:p>
            <a:pPr marL="285750" indent="-285750"/>
            <a:endParaRPr lang="es-ES" sz="2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p:txBody>
      </p:sp>
      <p:sp>
        <p:nvSpPr>
          <p:cNvPr id="7" name="6 Rectángulo"/>
          <p:cNvSpPr/>
          <p:nvPr/>
        </p:nvSpPr>
        <p:spPr>
          <a:xfrm>
            <a:off x="821802" y="2436881"/>
            <a:ext cx="7685590" cy="2246769"/>
          </a:xfrm>
          <a:prstGeom prst="rect">
            <a:avLst/>
          </a:prstGeom>
        </p:spPr>
        <p:txBody>
          <a:bodyPr wrap="square">
            <a:spAutoFit/>
          </a:bodyPr>
          <a:lstStyle/>
          <a:p>
            <a:r>
              <a:rPr lang="es-DO" sz="2800" b="1" dirty="0" smtClean="0">
                <a:latin typeface="Times New Roman" pitchFamily="18" charset="0"/>
                <a:cs typeface="Times New Roman" pitchFamily="18" charset="0"/>
              </a:rPr>
              <a:t>Para el ciudadano:</a:t>
            </a:r>
            <a:r>
              <a:rPr lang="es-DO" sz="2800" dirty="0" smtClean="0">
                <a:latin typeface="Times New Roman" pitchFamily="18" charset="0"/>
                <a:cs typeface="Times New Roman" pitchFamily="18" charset="0"/>
              </a:rPr>
              <a:t> Dispone de un medio para reportar en cualquier momento tu queja o reclamación mediante una vía centralizada, única, rápida y directa, con un servicio de calidad y gratuito, con alcance nacional.</a:t>
            </a:r>
            <a:endParaRPr lang="es-DO" sz="2800" dirty="0">
              <a:latin typeface="Times New Roman" pitchFamily="18" charset="0"/>
              <a:cs typeface="Times New Roman" pitchFamily="18" charset="0"/>
            </a:endParaRPr>
          </a:p>
        </p:txBody>
      </p:sp>
      <p:pic>
        <p:nvPicPr>
          <p:cNvPr id="30722" name="Picture 2" descr="Logo Sistema Nacional de Atención Ciudadana 3-1-1"/>
          <p:cNvPicPr>
            <a:picLocks noChangeAspect="1" noChangeArrowheads="1"/>
          </p:cNvPicPr>
          <p:nvPr/>
        </p:nvPicPr>
        <p:blipFill>
          <a:blip r:embed="rId3" cstate="print"/>
          <a:srcRect l="18909" r="19096"/>
          <a:stretch>
            <a:fillRect/>
          </a:stretch>
        </p:blipFill>
        <p:spPr bwMode="auto">
          <a:xfrm>
            <a:off x="8530542" y="1672763"/>
            <a:ext cx="2905245" cy="2209801"/>
          </a:xfrm>
          <a:prstGeom prst="rect">
            <a:avLst/>
          </a:prstGeom>
          <a:noFill/>
          <a:ln>
            <a:solidFill>
              <a:schemeClr val="accent3">
                <a:lumMod val="75000"/>
              </a:schemeClr>
            </a:solidFill>
          </a:ln>
        </p:spPr>
      </p:pic>
    </p:spTree>
    <p:extLst>
      <p:ext uri="{BB962C8B-B14F-4D97-AF65-F5344CB8AC3E}">
        <p14:creationId xmlns:p14="http://schemas.microsoft.com/office/powerpoint/2010/main" val="3989182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print"/>
          <a:srcRect t="86437" b="230"/>
          <a:stretch/>
        </p:blipFill>
        <p:spPr>
          <a:xfrm>
            <a:off x="625350" y="639552"/>
            <a:ext cx="10978071" cy="1099384"/>
          </a:xfrm>
          <a:prstGeom prst="rect">
            <a:avLst/>
          </a:prstGeom>
        </p:spPr>
      </p:pic>
      <p:sp>
        <p:nvSpPr>
          <p:cNvPr id="2" name="Título 1"/>
          <p:cNvSpPr>
            <a:spLocks noGrp="1"/>
          </p:cNvSpPr>
          <p:nvPr>
            <p:ph type="title"/>
          </p:nvPr>
        </p:nvSpPr>
        <p:spPr>
          <a:xfrm>
            <a:off x="462986" y="1525606"/>
            <a:ext cx="7488821" cy="724087"/>
          </a:xfrm>
        </p:spPr>
        <p:txBody>
          <a:bodyPr>
            <a:noAutofit/>
          </a:bodyPr>
          <a:lstStyle/>
          <a:p>
            <a:r>
              <a:rPr lang="es-DO" sz="3600" b="1" dirty="0" smtClean="0"/>
              <a:t>Beneficios de la Línea 3-1-1</a:t>
            </a:r>
            <a:endParaRPr lang="es-ES" sz="3600" b="1" dirty="0">
              <a:latin typeface="Times New Roman" panose="02020603050405020304" pitchFamily="18" charset="0"/>
              <a:cs typeface="Times New Roman" panose="02020603050405020304" pitchFamily="18" charset="0"/>
            </a:endParaRPr>
          </a:p>
        </p:txBody>
      </p:sp>
      <p:sp>
        <p:nvSpPr>
          <p:cNvPr id="5" name="Rectángulo 4"/>
          <p:cNvSpPr/>
          <p:nvPr/>
        </p:nvSpPr>
        <p:spPr>
          <a:xfrm>
            <a:off x="1634143" y="2638614"/>
            <a:ext cx="9361805" cy="830997"/>
          </a:xfrm>
          <a:prstGeom prst="rect">
            <a:avLst/>
          </a:prstGeom>
        </p:spPr>
        <p:txBody>
          <a:bodyPr wrap="square">
            <a:spAutoFit/>
          </a:bodyPr>
          <a:lstStyle/>
          <a:p>
            <a:pPr marL="285750" indent="-285750"/>
            <a:endParaRPr lang="es-ES" sz="2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p:txBody>
      </p:sp>
      <p:sp>
        <p:nvSpPr>
          <p:cNvPr id="7" name="6 Rectángulo"/>
          <p:cNvSpPr/>
          <p:nvPr/>
        </p:nvSpPr>
        <p:spPr>
          <a:xfrm>
            <a:off x="821801" y="2436881"/>
            <a:ext cx="10602412" cy="3539430"/>
          </a:xfrm>
          <a:prstGeom prst="rect">
            <a:avLst/>
          </a:prstGeom>
        </p:spPr>
        <p:txBody>
          <a:bodyPr wrap="square">
            <a:spAutoFit/>
          </a:bodyPr>
          <a:lstStyle/>
          <a:p>
            <a:r>
              <a:rPr lang="es-DO" sz="2800" b="1" dirty="0" smtClean="0">
                <a:latin typeface="Times New Roman" pitchFamily="18" charset="0"/>
                <a:cs typeface="Times New Roman" pitchFamily="18" charset="0"/>
              </a:rPr>
              <a:t>Para el Gobierno:</a:t>
            </a:r>
            <a:r>
              <a:rPr lang="es-DO" sz="2800" dirty="0" smtClean="0">
                <a:latin typeface="Times New Roman" pitchFamily="18" charset="0"/>
                <a:cs typeface="Times New Roman" pitchFamily="18" charset="0"/>
              </a:rPr>
              <a:t> una herramienta que le permite conocer directamente las necesidades del ciudadano, para mejorar los servicios públicos. Es un medio que reduce significativamente el tiempo y esto se traduce en mayor eficiencia, comodidad y satisfacción para el ciudadano.</a:t>
            </a:r>
          </a:p>
          <a:p>
            <a:r>
              <a:rPr lang="es-DO" sz="2800" dirty="0" smtClean="0">
                <a:latin typeface="Times New Roman" pitchFamily="18" charset="0"/>
                <a:cs typeface="Times New Roman" pitchFamily="18" charset="0"/>
              </a:rPr>
              <a:t>En adición, el Gobierno dispondrá de una serie de datos estadísticos que le servirán de soporte para la toma de decisiones, permitiendo hacer más transparente y eficiente la gestión, además de medir el desempeño de las entidades del Estado.</a:t>
            </a:r>
          </a:p>
        </p:txBody>
      </p:sp>
      <p:pic>
        <p:nvPicPr>
          <p:cNvPr id="30722" name="Picture 2" descr="Logo Sistema Nacional de Atención Ciudadana 3-1-1"/>
          <p:cNvPicPr>
            <a:picLocks noChangeAspect="1" noChangeArrowheads="1"/>
          </p:cNvPicPr>
          <p:nvPr/>
        </p:nvPicPr>
        <p:blipFill>
          <a:blip r:embed="rId3" cstate="print"/>
          <a:srcRect l="18909" r="19096"/>
          <a:stretch>
            <a:fillRect/>
          </a:stretch>
        </p:blipFill>
        <p:spPr bwMode="auto">
          <a:xfrm>
            <a:off x="8738887" y="399548"/>
            <a:ext cx="2905245" cy="2209801"/>
          </a:xfrm>
          <a:prstGeom prst="rect">
            <a:avLst/>
          </a:prstGeom>
          <a:noFill/>
          <a:ln>
            <a:solidFill>
              <a:schemeClr val="accent3">
                <a:lumMod val="75000"/>
              </a:schemeClr>
            </a:solidFill>
          </a:ln>
        </p:spPr>
      </p:pic>
    </p:spTree>
    <p:extLst>
      <p:ext uri="{BB962C8B-B14F-4D97-AF65-F5344CB8AC3E}">
        <p14:creationId xmlns:p14="http://schemas.microsoft.com/office/powerpoint/2010/main" val="3989182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print"/>
          <a:srcRect t="86437" b="230"/>
          <a:stretch/>
        </p:blipFill>
        <p:spPr>
          <a:xfrm>
            <a:off x="625350" y="639552"/>
            <a:ext cx="10978071" cy="1099384"/>
          </a:xfrm>
          <a:prstGeom prst="rect">
            <a:avLst/>
          </a:prstGeom>
        </p:spPr>
      </p:pic>
      <p:sp>
        <p:nvSpPr>
          <p:cNvPr id="2" name="Título 1"/>
          <p:cNvSpPr>
            <a:spLocks noGrp="1"/>
          </p:cNvSpPr>
          <p:nvPr>
            <p:ph type="title"/>
          </p:nvPr>
        </p:nvSpPr>
        <p:spPr>
          <a:xfrm>
            <a:off x="462986" y="1525606"/>
            <a:ext cx="7488821" cy="724087"/>
          </a:xfrm>
        </p:spPr>
        <p:txBody>
          <a:bodyPr>
            <a:noAutofit/>
          </a:bodyPr>
          <a:lstStyle/>
          <a:p>
            <a:r>
              <a:rPr lang="es-DO" sz="3600" b="1" dirty="0" smtClean="0"/>
              <a:t>Objetivos e la Línea 3-1-1</a:t>
            </a:r>
            <a:endParaRPr lang="es-ES" sz="3600" b="1" dirty="0">
              <a:latin typeface="Times New Roman" panose="02020603050405020304" pitchFamily="18" charset="0"/>
              <a:cs typeface="Times New Roman" panose="02020603050405020304" pitchFamily="18" charset="0"/>
            </a:endParaRPr>
          </a:p>
        </p:txBody>
      </p:sp>
      <p:sp>
        <p:nvSpPr>
          <p:cNvPr id="5" name="Rectángulo 4"/>
          <p:cNvSpPr/>
          <p:nvPr/>
        </p:nvSpPr>
        <p:spPr>
          <a:xfrm>
            <a:off x="1634143" y="2638614"/>
            <a:ext cx="9361805" cy="830997"/>
          </a:xfrm>
          <a:prstGeom prst="rect">
            <a:avLst/>
          </a:prstGeom>
        </p:spPr>
        <p:txBody>
          <a:bodyPr wrap="square">
            <a:spAutoFit/>
          </a:bodyPr>
          <a:lstStyle/>
          <a:p>
            <a:pPr marL="285750" indent="-285750"/>
            <a:endParaRPr lang="es-ES" sz="2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p:txBody>
      </p:sp>
      <p:sp>
        <p:nvSpPr>
          <p:cNvPr id="7" name="6 Rectángulo"/>
          <p:cNvSpPr/>
          <p:nvPr/>
        </p:nvSpPr>
        <p:spPr>
          <a:xfrm>
            <a:off x="821801" y="2436881"/>
            <a:ext cx="10602412" cy="3108543"/>
          </a:xfrm>
          <a:prstGeom prst="rect">
            <a:avLst/>
          </a:prstGeom>
        </p:spPr>
        <p:txBody>
          <a:bodyPr wrap="square">
            <a:spAutoFit/>
          </a:bodyPr>
          <a:lstStyle/>
          <a:p>
            <a:pPr>
              <a:buFont typeface="Arial" pitchFamily="34" charset="0"/>
              <a:buChar char="•"/>
            </a:pPr>
            <a:r>
              <a:rPr lang="es-DO" sz="2800" dirty="0" smtClean="0">
                <a:latin typeface="Times New Roman" pitchFamily="18" charset="0"/>
                <a:cs typeface="Times New Roman" pitchFamily="18" charset="0"/>
              </a:rPr>
              <a:t>Fomentar la transparencia.</a:t>
            </a:r>
          </a:p>
          <a:p>
            <a:pPr>
              <a:buFont typeface="Arial" pitchFamily="34" charset="0"/>
              <a:buChar char="•"/>
            </a:pPr>
            <a:r>
              <a:rPr lang="es-DO" sz="2800" dirty="0" smtClean="0">
                <a:latin typeface="Times New Roman" pitchFamily="18" charset="0"/>
                <a:cs typeface="Times New Roman" pitchFamily="18" charset="0"/>
              </a:rPr>
              <a:t>Aumentar la participación ciudadana.</a:t>
            </a:r>
          </a:p>
          <a:p>
            <a:pPr>
              <a:buFont typeface="Arial" pitchFamily="34" charset="0"/>
              <a:buChar char="•"/>
            </a:pPr>
            <a:r>
              <a:rPr lang="es-DO" sz="2800" dirty="0" smtClean="0">
                <a:latin typeface="Times New Roman" pitchFamily="18" charset="0"/>
                <a:cs typeface="Times New Roman" pitchFamily="18" charset="0"/>
              </a:rPr>
              <a:t>Facilitar la comunicación entre el Estado y la ciudadanía.</a:t>
            </a:r>
          </a:p>
          <a:p>
            <a:pPr>
              <a:buFont typeface="Arial" pitchFamily="34" charset="0"/>
              <a:buChar char="•"/>
            </a:pPr>
            <a:r>
              <a:rPr lang="es-DO" sz="2800" dirty="0" smtClean="0">
                <a:latin typeface="Times New Roman" pitchFamily="18" charset="0"/>
                <a:cs typeface="Times New Roman" pitchFamily="18" charset="0"/>
              </a:rPr>
              <a:t>Robustecer la cultura de eficiencia en la entrega de los servicios públicos.</a:t>
            </a:r>
          </a:p>
          <a:p>
            <a:pPr>
              <a:buFont typeface="Arial" pitchFamily="34" charset="0"/>
              <a:buChar char="•"/>
            </a:pPr>
            <a:r>
              <a:rPr lang="es-DO" sz="2800" dirty="0" smtClean="0">
                <a:latin typeface="Times New Roman" pitchFamily="18" charset="0"/>
                <a:cs typeface="Times New Roman" pitchFamily="18" charset="0"/>
              </a:rPr>
              <a:t>Propiciar un clima de confianza y credibilidad entre la gestión de Gobierno y los ciudadanos.</a:t>
            </a:r>
          </a:p>
        </p:txBody>
      </p:sp>
      <p:pic>
        <p:nvPicPr>
          <p:cNvPr id="30722" name="Picture 2" descr="Logo Sistema Nacional de Atención Ciudadana 3-1-1"/>
          <p:cNvPicPr>
            <a:picLocks noChangeAspect="1" noChangeArrowheads="1"/>
          </p:cNvPicPr>
          <p:nvPr/>
        </p:nvPicPr>
        <p:blipFill>
          <a:blip r:embed="rId3" cstate="print"/>
          <a:srcRect l="18909" r="19096"/>
          <a:stretch>
            <a:fillRect/>
          </a:stretch>
        </p:blipFill>
        <p:spPr bwMode="auto">
          <a:xfrm>
            <a:off x="8738887" y="399548"/>
            <a:ext cx="2905245" cy="2209801"/>
          </a:xfrm>
          <a:prstGeom prst="rect">
            <a:avLst/>
          </a:prstGeom>
          <a:noFill/>
          <a:ln>
            <a:solidFill>
              <a:schemeClr val="accent3">
                <a:lumMod val="75000"/>
              </a:schemeClr>
            </a:solidFill>
          </a:ln>
        </p:spPr>
      </p:pic>
    </p:spTree>
    <p:extLst>
      <p:ext uri="{BB962C8B-B14F-4D97-AF65-F5344CB8AC3E}">
        <p14:creationId xmlns:p14="http://schemas.microsoft.com/office/powerpoint/2010/main" val="398918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print"/>
          <a:srcRect t="86437" b="230"/>
          <a:stretch/>
        </p:blipFill>
        <p:spPr>
          <a:xfrm>
            <a:off x="625350" y="639552"/>
            <a:ext cx="10978071" cy="1099384"/>
          </a:xfrm>
          <a:prstGeom prst="rect">
            <a:avLst/>
          </a:prstGeom>
        </p:spPr>
      </p:pic>
      <p:sp>
        <p:nvSpPr>
          <p:cNvPr id="2" name="Título 1"/>
          <p:cNvSpPr>
            <a:spLocks noGrp="1"/>
          </p:cNvSpPr>
          <p:nvPr>
            <p:ph type="title"/>
          </p:nvPr>
        </p:nvSpPr>
        <p:spPr>
          <a:xfrm>
            <a:off x="3153873" y="1467732"/>
            <a:ext cx="5666509" cy="724087"/>
          </a:xfrm>
        </p:spPr>
        <p:txBody>
          <a:bodyPr>
            <a:normAutofit/>
          </a:bodyPr>
          <a:lstStyle/>
          <a:p>
            <a:pPr algn="ctr"/>
            <a:r>
              <a:rPr lang="es-DO" sz="2800" b="1" dirty="0" smtClean="0">
                <a:latin typeface="Times New Roman" panose="02020603050405020304" pitchFamily="18" charset="0"/>
                <a:cs typeface="Times New Roman" panose="02020603050405020304" pitchFamily="18" charset="0"/>
              </a:rPr>
              <a:t>Que es la transparencia?</a:t>
            </a:r>
            <a:endParaRPr lang="es-ES" sz="2800" b="1" dirty="0">
              <a:latin typeface="Times New Roman" panose="02020603050405020304" pitchFamily="18" charset="0"/>
              <a:cs typeface="Times New Roman" panose="02020603050405020304" pitchFamily="18" charset="0"/>
            </a:endParaRPr>
          </a:p>
        </p:txBody>
      </p:sp>
      <p:sp>
        <p:nvSpPr>
          <p:cNvPr id="5" name="Rectángulo 4"/>
          <p:cNvSpPr/>
          <p:nvPr/>
        </p:nvSpPr>
        <p:spPr>
          <a:xfrm>
            <a:off x="1634143" y="2638614"/>
            <a:ext cx="9361805" cy="830997"/>
          </a:xfrm>
          <a:prstGeom prst="rect">
            <a:avLst/>
          </a:prstGeom>
        </p:spPr>
        <p:txBody>
          <a:bodyPr wrap="square">
            <a:spAutoFit/>
          </a:bodyPr>
          <a:lstStyle/>
          <a:p>
            <a:pPr marL="285750" indent="-285750"/>
            <a:endParaRPr lang="es-ES" sz="2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sz="2000" dirty="0">
              <a:latin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3" cstate="print"/>
          <a:stretch>
            <a:fillRect/>
          </a:stretch>
        </p:blipFill>
        <p:spPr>
          <a:xfrm>
            <a:off x="697057" y="1293956"/>
            <a:ext cx="2661412" cy="1082794"/>
          </a:xfrm>
          <a:prstGeom prst="rect">
            <a:avLst/>
          </a:prstGeom>
        </p:spPr>
      </p:pic>
      <p:sp>
        <p:nvSpPr>
          <p:cNvPr id="7" name="6 Rectángulo"/>
          <p:cNvSpPr/>
          <p:nvPr/>
        </p:nvSpPr>
        <p:spPr>
          <a:xfrm>
            <a:off x="1439118" y="2899870"/>
            <a:ext cx="9267464" cy="2246769"/>
          </a:xfrm>
          <a:prstGeom prst="rect">
            <a:avLst/>
          </a:prstGeom>
        </p:spPr>
        <p:txBody>
          <a:bodyPr wrap="square">
            <a:spAutoFit/>
          </a:bodyPr>
          <a:lstStyle/>
          <a:p>
            <a:pPr algn="just"/>
            <a:r>
              <a:rPr lang="es-DO" sz="2800" dirty="0" smtClean="0">
                <a:latin typeface="Times New Roman" pitchFamily="18" charset="0"/>
                <a:cs typeface="Times New Roman" pitchFamily="18" charset="0"/>
              </a:rPr>
              <a:t>La transparencia se ha convertido, hoy en día, en un indicador fundamental de la calidad de los gobiernos que aspiran a considerarse democráticos y en presupuesto necesario para que los ciudadanos puedan ejercer adecuadamente su valoración y una verdadera intervención participativa. </a:t>
            </a:r>
            <a:endParaRPr lang="es-DO" sz="2800" dirty="0">
              <a:latin typeface="Times New Roman" pitchFamily="18" charset="0"/>
              <a:cs typeface="Times New Roman" pitchFamily="18" charset="0"/>
            </a:endParaRPr>
          </a:p>
        </p:txBody>
      </p:sp>
      <p:pic>
        <p:nvPicPr>
          <p:cNvPr id="8" name="Imagen 7"/>
          <p:cNvPicPr>
            <a:picLocks noChangeAspect="1"/>
          </p:cNvPicPr>
          <p:nvPr/>
        </p:nvPicPr>
        <p:blipFill rotWithShape="1">
          <a:blip r:embed="rId4" cstate="print"/>
          <a:srcRect l="5369" t="6731" r="6759" b="7132"/>
          <a:stretch/>
        </p:blipFill>
        <p:spPr>
          <a:xfrm>
            <a:off x="9907546" y="961719"/>
            <a:ext cx="1586821" cy="1434241"/>
          </a:xfrm>
          <a:prstGeom prst="rect">
            <a:avLst/>
          </a:prstGeom>
        </p:spPr>
      </p:pic>
    </p:spTree>
    <p:extLst>
      <p:ext uri="{BB962C8B-B14F-4D97-AF65-F5344CB8AC3E}">
        <p14:creationId xmlns:p14="http://schemas.microsoft.com/office/powerpoint/2010/main" val="3989182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4023" y="725706"/>
            <a:ext cx="9022977" cy="954107"/>
          </a:xfrm>
          <a:prstGeom prst="rect">
            <a:avLst/>
          </a:prstGeom>
        </p:spPr>
        <p:txBody>
          <a:bodyPr wrap="square">
            <a:spAutoFit/>
          </a:bodyPr>
          <a:lstStyle/>
          <a:p>
            <a:pPr algn="ctr"/>
            <a:r>
              <a:rPr lang="es-419" sz="2800" b="1" dirty="0" smtClean="0">
                <a:latin typeface="Times New Roman" panose="02020603050405020304" pitchFamily="18" charset="0"/>
                <a:cs typeface="Times New Roman" panose="02020603050405020304" pitchFamily="18" charset="0"/>
              </a:rPr>
              <a:t>DIRECCIÓN GENERAL DE ÉTICA E INTEGRIDAD GUBERNAMENTAL </a:t>
            </a:r>
            <a:endParaRPr lang="es-ES" sz="2800" b="1" dirty="0">
              <a:latin typeface="Times New Roman" panose="02020603050405020304" pitchFamily="18" charset="0"/>
              <a:cs typeface="Times New Roman" panose="02020603050405020304" pitchFamily="18" charset="0"/>
            </a:endParaRPr>
          </a:p>
        </p:txBody>
      </p:sp>
      <p:sp>
        <p:nvSpPr>
          <p:cNvPr id="3" name="Rectángulo 2"/>
          <p:cNvSpPr/>
          <p:nvPr/>
        </p:nvSpPr>
        <p:spPr>
          <a:xfrm>
            <a:off x="1272989" y="1882152"/>
            <a:ext cx="6096000" cy="3970318"/>
          </a:xfrm>
          <a:prstGeom prst="rect">
            <a:avLst/>
          </a:prstGeom>
        </p:spPr>
        <p:txBody>
          <a:bodyPr>
            <a:spAutoFit/>
          </a:bodyPr>
          <a:lstStyle/>
          <a:p>
            <a:pPr algn="just"/>
            <a:r>
              <a:rPr lang="es-ES" sz="2800" dirty="0" smtClean="0">
                <a:latin typeface="Times New Roman" panose="02020603050405020304" pitchFamily="18" charset="0"/>
                <a:cs typeface="Times New Roman" panose="02020603050405020304" pitchFamily="18" charset="0"/>
              </a:rPr>
              <a:t>Es una dependencia del ministerio de la presidencia de la República Dominicana, organismo creado mediante el decreto 486-12, en el año 2012, con la finalidad de ser el órgano rector en materia de ética, transparencia, gobierno abierto, lucha contra la corrupción, conflictos de interés y libre acceso a la información en el ámbito administrativo gubernamental.</a:t>
            </a:r>
            <a:endParaRPr lang="es-ES" sz="28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cstate="print"/>
          <a:stretch>
            <a:fillRect/>
          </a:stretch>
        </p:blipFill>
        <p:spPr>
          <a:xfrm>
            <a:off x="7422448" y="2002491"/>
            <a:ext cx="3986662" cy="3551145"/>
          </a:xfrm>
          <a:prstGeom prst="rect">
            <a:avLst/>
          </a:prstGeom>
        </p:spPr>
      </p:pic>
    </p:spTree>
    <p:extLst>
      <p:ext uri="{BB962C8B-B14F-4D97-AF65-F5344CB8AC3E}">
        <p14:creationId xmlns:p14="http://schemas.microsoft.com/office/powerpoint/2010/main" val="3840180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4023" y="725706"/>
            <a:ext cx="9022977" cy="954107"/>
          </a:xfrm>
          <a:prstGeom prst="rect">
            <a:avLst/>
          </a:prstGeom>
        </p:spPr>
        <p:txBody>
          <a:bodyPr wrap="square">
            <a:spAutoFit/>
          </a:bodyPr>
          <a:lstStyle/>
          <a:p>
            <a:pPr algn="ctr"/>
            <a:r>
              <a:rPr lang="es-419" sz="2800" b="1" dirty="0" smtClean="0">
                <a:latin typeface="Times New Roman" panose="02020603050405020304" pitchFamily="18" charset="0"/>
                <a:cs typeface="Times New Roman" panose="02020603050405020304" pitchFamily="18" charset="0"/>
              </a:rPr>
              <a:t>DIRECCIÓN GENERAL DE ÉTICA E INTEGRIDAD GUBERNAMENTAL </a:t>
            </a:r>
            <a:endParaRPr lang="es-ES" sz="2800" b="1" dirty="0">
              <a:latin typeface="Times New Roman" panose="02020603050405020304" pitchFamily="18" charset="0"/>
              <a:cs typeface="Times New Roman" panose="02020603050405020304" pitchFamily="18" charset="0"/>
            </a:endParaRPr>
          </a:p>
        </p:txBody>
      </p:sp>
      <p:sp>
        <p:nvSpPr>
          <p:cNvPr id="3" name="Rectángulo 2"/>
          <p:cNvSpPr/>
          <p:nvPr/>
        </p:nvSpPr>
        <p:spPr>
          <a:xfrm>
            <a:off x="752354" y="1882152"/>
            <a:ext cx="6616635" cy="2677656"/>
          </a:xfrm>
          <a:prstGeom prst="rect">
            <a:avLst/>
          </a:prstGeom>
        </p:spPr>
        <p:txBody>
          <a:bodyPr wrap="square">
            <a:spAutoFit/>
          </a:bodyPr>
          <a:lstStyle/>
          <a:p>
            <a:pPr algn="ctr"/>
            <a:r>
              <a:rPr lang="es-DO" sz="2800" b="1" dirty="0" smtClean="0">
                <a:latin typeface="Times New Roman" pitchFamily="18" charset="0"/>
                <a:cs typeface="Times New Roman" pitchFamily="18" charset="0"/>
              </a:rPr>
              <a:t>Misión</a:t>
            </a:r>
          </a:p>
          <a:p>
            <a:r>
              <a:rPr lang="es-DO" sz="2800" dirty="0" smtClean="0">
                <a:latin typeface="Times New Roman" pitchFamily="18" charset="0"/>
                <a:cs typeface="Times New Roman" pitchFamily="18" charset="0"/>
              </a:rPr>
              <a:t>Impulsar el desarrollo y fortalecimiento de una cultura ética, de transparencia e integridad, a través de la promoción de los valores éticos y morales en la administración pública.</a:t>
            </a:r>
            <a:endParaRPr lang="es-DO" sz="2800" dirty="0">
              <a:latin typeface="Times New Roman" pitchFamily="18" charset="0"/>
              <a:cs typeface="Times New Roman" pitchFamily="18" charset="0"/>
            </a:endParaRPr>
          </a:p>
        </p:txBody>
      </p:sp>
      <p:pic>
        <p:nvPicPr>
          <p:cNvPr id="4" name="Imagen 3"/>
          <p:cNvPicPr>
            <a:picLocks noChangeAspect="1"/>
          </p:cNvPicPr>
          <p:nvPr/>
        </p:nvPicPr>
        <p:blipFill>
          <a:blip r:embed="rId2" cstate="print"/>
          <a:stretch>
            <a:fillRect/>
          </a:stretch>
        </p:blipFill>
        <p:spPr>
          <a:xfrm>
            <a:off x="7422448" y="2002491"/>
            <a:ext cx="3986662" cy="3551145"/>
          </a:xfrm>
          <a:prstGeom prst="rect">
            <a:avLst/>
          </a:prstGeom>
        </p:spPr>
      </p:pic>
    </p:spTree>
    <p:extLst>
      <p:ext uri="{BB962C8B-B14F-4D97-AF65-F5344CB8AC3E}">
        <p14:creationId xmlns:p14="http://schemas.microsoft.com/office/powerpoint/2010/main" val="3840180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4023" y="725706"/>
            <a:ext cx="9022977" cy="954107"/>
          </a:xfrm>
          <a:prstGeom prst="rect">
            <a:avLst/>
          </a:prstGeom>
        </p:spPr>
        <p:txBody>
          <a:bodyPr wrap="square">
            <a:spAutoFit/>
          </a:bodyPr>
          <a:lstStyle/>
          <a:p>
            <a:pPr algn="ctr"/>
            <a:r>
              <a:rPr lang="es-419" sz="2800" b="1" dirty="0" smtClean="0">
                <a:latin typeface="Times New Roman" panose="02020603050405020304" pitchFamily="18" charset="0"/>
                <a:cs typeface="Times New Roman" panose="02020603050405020304" pitchFamily="18" charset="0"/>
              </a:rPr>
              <a:t>DIRECCIÓN GENERAL DE ÉTICA E INTEGRIDAD GUBERNAMENTAL </a:t>
            </a:r>
            <a:endParaRPr lang="es-ES" sz="2800" b="1" dirty="0">
              <a:latin typeface="Times New Roman" panose="02020603050405020304" pitchFamily="18" charset="0"/>
              <a:cs typeface="Times New Roman" panose="02020603050405020304" pitchFamily="18" charset="0"/>
            </a:endParaRPr>
          </a:p>
        </p:txBody>
      </p:sp>
      <p:sp>
        <p:nvSpPr>
          <p:cNvPr id="3" name="Rectángulo 2"/>
          <p:cNvSpPr/>
          <p:nvPr/>
        </p:nvSpPr>
        <p:spPr>
          <a:xfrm>
            <a:off x="752354" y="1882152"/>
            <a:ext cx="6875362" cy="3539430"/>
          </a:xfrm>
          <a:prstGeom prst="rect">
            <a:avLst/>
          </a:prstGeom>
        </p:spPr>
        <p:txBody>
          <a:bodyPr wrap="square">
            <a:spAutoFit/>
          </a:bodyPr>
          <a:lstStyle/>
          <a:p>
            <a:pPr algn="ctr"/>
            <a:r>
              <a:rPr lang="es-DO" sz="2800" b="1" dirty="0" smtClean="0">
                <a:latin typeface="Times New Roman" pitchFamily="18" charset="0"/>
                <a:cs typeface="Times New Roman" pitchFamily="18" charset="0"/>
              </a:rPr>
              <a:t>Visión</a:t>
            </a:r>
          </a:p>
          <a:p>
            <a:pPr algn="just"/>
            <a:r>
              <a:rPr lang="es-DO" sz="2800" dirty="0" smtClean="0">
                <a:latin typeface="Times New Roman" pitchFamily="18" charset="0"/>
                <a:cs typeface="Times New Roman" pitchFamily="18" charset="0"/>
              </a:rPr>
              <a:t>Para 2025, ser una institución modelo por excelencia, que propicie la ética y la transparencia en la administración pública, contribuyendo a la prevención de la corrupción administrativa en el Estado Dominicano, valores indispensables para construir el desarrollo sostenible.</a:t>
            </a:r>
            <a:endParaRPr lang="es-DO" sz="2800" dirty="0">
              <a:latin typeface="Times New Roman" pitchFamily="18" charset="0"/>
              <a:cs typeface="Times New Roman" pitchFamily="18" charset="0"/>
            </a:endParaRPr>
          </a:p>
        </p:txBody>
      </p:sp>
      <p:pic>
        <p:nvPicPr>
          <p:cNvPr id="4" name="Imagen 3"/>
          <p:cNvPicPr>
            <a:picLocks noChangeAspect="1"/>
          </p:cNvPicPr>
          <p:nvPr/>
        </p:nvPicPr>
        <p:blipFill>
          <a:blip r:embed="rId2" cstate="print"/>
          <a:stretch>
            <a:fillRect/>
          </a:stretch>
        </p:blipFill>
        <p:spPr>
          <a:xfrm>
            <a:off x="7569842" y="2002491"/>
            <a:ext cx="3839267" cy="3551145"/>
          </a:xfrm>
          <a:prstGeom prst="rect">
            <a:avLst/>
          </a:prstGeom>
        </p:spPr>
      </p:pic>
    </p:spTree>
    <p:extLst>
      <p:ext uri="{BB962C8B-B14F-4D97-AF65-F5344CB8AC3E}">
        <p14:creationId xmlns:p14="http://schemas.microsoft.com/office/powerpoint/2010/main" val="3840180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42646" y="1491825"/>
            <a:ext cx="6306671" cy="4210448"/>
          </a:xfrm>
          <a:prstGeom prst="rect">
            <a:avLst/>
          </a:prstGeom>
        </p:spPr>
        <p:txBody>
          <a:bodyPr wrap="square">
            <a:spAutoFit/>
          </a:bodyPr>
          <a:lstStyle/>
          <a:p>
            <a:pPr algn="just">
              <a:lnSpc>
                <a:spcPct val="107000"/>
              </a:lnSpc>
              <a:spcAft>
                <a:spcPts val="800"/>
              </a:spcAft>
            </a:pPr>
            <a:r>
              <a:rPr lang="es-419" sz="2800" dirty="0" smtClean="0">
                <a:latin typeface="Times New Roman" panose="02020603050405020304" pitchFamily="18" charset="0"/>
                <a:ea typeface="Calibri" panose="020F0502020204030204" pitchFamily="34" charset="0"/>
                <a:cs typeface="Times New Roman" panose="02020603050405020304" pitchFamily="18" charset="0"/>
              </a:rPr>
              <a:t>Esta tiene como propósito v</a:t>
            </a:r>
            <a:r>
              <a:rPr lang="es-419" sz="2800" dirty="0" smtClean="0">
                <a:effectLst/>
                <a:latin typeface="Times New Roman" panose="02020603050405020304" pitchFamily="18" charset="0"/>
                <a:ea typeface="Calibri" panose="020F0502020204030204" pitchFamily="34" charset="0"/>
                <a:cs typeface="Times New Roman" panose="02020603050405020304" pitchFamily="18" charset="0"/>
              </a:rPr>
              <a:t>elar por</a:t>
            </a:r>
            <a:r>
              <a:rPr lang="es-ES" sz="2800" dirty="0" smtClean="0">
                <a:effectLst/>
                <a:latin typeface="Times New Roman" panose="02020603050405020304" pitchFamily="18" charset="0"/>
                <a:ea typeface="Calibri" panose="020F0502020204030204" pitchFamily="34" charset="0"/>
                <a:cs typeface="Times New Roman" panose="02020603050405020304" pitchFamily="18" charset="0"/>
              </a:rPr>
              <a:t> la protección del derecho de acceso a la información, el cual es una de las fuentes de desarrollo y fortalecimiento de la democracia representativa, ya que permite a los ciudadanos analizar, juzgar y evaluar en forma completa los actos de sus representantes, y estimula la transparencia en los actos del gobierno.</a:t>
            </a:r>
            <a:endParaRPr lang="es-E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ángulo 2"/>
          <p:cNvSpPr/>
          <p:nvPr/>
        </p:nvSpPr>
        <p:spPr>
          <a:xfrm>
            <a:off x="5433781" y="800733"/>
            <a:ext cx="5888150" cy="553357"/>
          </a:xfrm>
          <a:prstGeom prst="rect">
            <a:avLst/>
          </a:prstGeom>
        </p:spPr>
        <p:txBody>
          <a:bodyPr wrap="none">
            <a:spAutoFit/>
          </a:bodyPr>
          <a:lstStyle/>
          <a:p>
            <a:pPr>
              <a:lnSpc>
                <a:spcPct val="107000"/>
              </a:lnSpc>
              <a:spcAft>
                <a:spcPts val="800"/>
              </a:spcAft>
            </a:pPr>
            <a:r>
              <a:rPr lang="es-419" sz="2800" b="1" dirty="0" smtClean="0">
                <a:effectLst/>
                <a:latin typeface="Times New Roman" panose="02020603050405020304" pitchFamily="18" charset="0"/>
                <a:ea typeface="Calibri" panose="020F0502020204030204" pitchFamily="34" charset="0"/>
                <a:cs typeface="Times New Roman" panose="02020603050405020304" pitchFamily="18" charset="0"/>
              </a:rPr>
              <a:t>¿Cu</a:t>
            </a:r>
            <a:r>
              <a:rPr lang="es-DO" sz="2800" b="1" dirty="0" smtClean="0">
                <a:effectLst/>
                <a:latin typeface="Times New Roman" panose="02020603050405020304" pitchFamily="18" charset="0"/>
                <a:ea typeface="Calibri" panose="020F0502020204030204" pitchFamily="34" charset="0"/>
                <a:cs typeface="Times New Roman" panose="02020603050405020304" pitchFamily="18" charset="0"/>
              </a:rPr>
              <a:t>á</a:t>
            </a:r>
            <a:r>
              <a:rPr lang="es-419" sz="2800" b="1" dirty="0" smtClean="0">
                <a:effectLst/>
                <a:latin typeface="Times New Roman" panose="02020603050405020304" pitchFamily="18" charset="0"/>
                <a:ea typeface="Calibri" panose="020F0502020204030204" pitchFamily="34" charset="0"/>
                <a:cs typeface="Times New Roman" panose="02020603050405020304" pitchFamily="18" charset="0"/>
              </a:rPr>
              <a:t>l es</a:t>
            </a:r>
            <a:r>
              <a:rPr lang="es-ES" sz="2800" b="1" dirty="0" smtClean="0">
                <a:latin typeface="Times New Roman" panose="02020603050405020304" pitchFamily="18" charset="0"/>
                <a:ea typeface="Calibri" panose="020F0502020204030204" pitchFamily="34" charset="0"/>
                <a:cs typeface="Times New Roman" panose="02020603050405020304" pitchFamily="18" charset="0"/>
              </a:rPr>
              <a:t> el objetivo de</a:t>
            </a:r>
            <a:r>
              <a:rPr lang="es-419" sz="2800" b="1" dirty="0" smtClean="0">
                <a:effectLst/>
                <a:latin typeface="Times New Roman" panose="02020603050405020304" pitchFamily="18" charset="0"/>
                <a:ea typeface="Calibri" panose="020F0502020204030204" pitchFamily="34" charset="0"/>
                <a:cs typeface="Times New Roman" panose="02020603050405020304" pitchFamily="18" charset="0"/>
              </a:rPr>
              <a:t> la ley 200-04?</a:t>
            </a:r>
            <a:endPar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rotWithShape="1">
          <a:blip r:embed="rId2" cstate="print"/>
          <a:srcRect l="13062" t="20145"/>
          <a:stretch/>
        </p:blipFill>
        <p:spPr>
          <a:xfrm>
            <a:off x="1023315" y="2057400"/>
            <a:ext cx="3884105" cy="2729754"/>
          </a:xfrm>
          <a:prstGeom prst="rect">
            <a:avLst/>
          </a:prstGeom>
        </p:spPr>
      </p:pic>
    </p:spTree>
    <p:extLst>
      <p:ext uri="{BB962C8B-B14F-4D97-AF65-F5344CB8AC3E}">
        <p14:creationId xmlns:p14="http://schemas.microsoft.com/office/powerpoint/2010/main" val="1505689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624</TotalTime>
  <Words>2392</Words>
  <Application>Microsoft Office PowerPoint</Application>
  <PresentationFormat>Personalizado</PresentationFormat>
  <Paragraphs>121</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Orgánico</vt:lpstr>
      <vt:lpstr>LEY GENERAL DE LIBRE ACCESO A LA INFORMACIÓN PÚBLICA  No.200-04</vt:lpstr>
      <vt:lpstr>Agenda </vt:lpstr>
      <vt:lpstr>Agenda </vt:lpstr>
      <vt:lpstr>Que es la transparencia?</vt:lpstr>
      <vt:lpstr>Que es la transparencia?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Que es Información Pública?</vt:lpstr>
      <vt:lpstr>Presentación de PowerPoint</vt:lpstr>
      <vt:lpstr>Presentación de PowerPoint</vt:lpstr>
      <vt:lpstr>Que es una denuncia?</vt:lpstr>
      <vt:lpstr>El Sistema 3-1-1 cuenta con dos modalidades de servicio</vt:lpstr>
      <vt:lpstr>Que una queja o reclamación?</vt:lpstr>
      <vt:lpstr>Que el 311?</vt:lpstr>
      <vt:lpstr>Beneficios de la Línea 3-1-1</vt:lpstr>
      <vt:lpstr>Beneficios de la Línea 3-1-1</vt:lpstr>
      <vt:lpstr>Objetivos e la Línea 3-1-1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dc:title>
  <dc:creator>Cuenta Microsoft</dc:creator>
  <cp:lastModifiedBy>Aula EGCEMC</cp:lastModifiedBy>
  <cp:revision>42</cp:revision>
  <dcterms:created xsi:type="dcterms:W3CDTF">2022-05-27T13:58:24Z</dcterms:created>
  <dcterms:modified xsi:type="dcterms:W3CDTF">2022-06-03T13:53:56Z</dcterms:modified>
</cp:coreProperties>
</file>