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84" r:id="rId2"/>
    <p:sldId id="372" r:id="rId3"/>
    <p:sldId id="374" r:id="rId4"/>
    <p:sldId id="375" r:id="rId5"/>
    <p:sldId id="259" r:id="rId6"/>
    <p:sldId id="376" r:id="rId7"/>
    <p:sldId id="377" r:id="rId8"/>
    <p:sldId id="313" r:id="rId9"/>
    <p:sldId id="307" r:id="rId10"/>
    <p:sldId id="380" r:id="rId11"/>
    <p:sldId id="387" r:id="rId12"/>
    <p:sldId id="388" r:id="rId13"/>
    <p:sldId id="299" r:id="rId14"/>
    <p:sldId id="322" r:id="rId15"/>
    <p:sldId id="319" r:id="rId16"/>
    <p:sldId id="318" r:id="rId17"/>
    <p:sldId id="379" r:id="rId18"/>
    <p:sldId id="395" r:id="rId19"/>
    <p:sldId id="396" r:id="rId20"/>
    <p:sldId id="394" r:id="rId21"/>
    <p:sldId id="382" r:id="rId22"/>
    <p:sldId id="383" r:id="rId23"/>
    <p:sldId id="397" r:id="rId24"/>
    <p:sldId id="398" r:id="rId25"/>
    <p:sldId id="399" r:id="rId26"/>
    <p:sldId id="400" r:id="rId27"/>
    <p:sldId id="314" r:id="rId28"/>
    <p:sldId id="403" r:id="rId29"/>
    <p:sldId id="404" r:id="rId30"/>
    <p:sldId id="402" r:id="rId31"/>
    <p:sldId id="401" r:id="rId32"/>
    <p:sldId id="334" r:id="rId33"/>
    <p:sldId id="405" r:id="rId34"/>
    <p:sldId id="384" r:id="rId35"/>
    <p:sldId id="385" r:id="rId36"/>
    <p:sldId id="386" r:id="rId37"/>
  </p:sldIdLst>
  <p:sldSz cx="18288000" cy="10287000"/>
  <p:notesSz cx="6858000" cy="9144000"/>
  <p:embeddedFontLst>
    <p:embeddedFont>
      <p:font typeface="Lucida Sans Unicode" panose="020B0602030504020204" pitchFamily="34" charset="0"/>
      <p:regular r:id="rId39"/>
    </p:embeddedFont>
    <p:embeddedFont>
      <p:font typeface="Verdana" panose="020B0604030504040204" pitchFamily="34" charset="0"/>
      <p:regular r:id="rId40"/>
      <p:bold r:id="rId41"/>
      <p:italic r:id="rId42"/>
      <p:boldItalic r:id="rId43"/>
    </p:embeddedFont>
    <p:embeddedFont>
      <p:font typeface="Source Sans Pro Bold" panose="020B0604020202020204" charset="0"/>
      <p:regular r:id="rId44"/>
    </p:embeddedFont>
    <p:embeddedFont>
      <p:font typeface="Calibri" panose="020F0502020204030204" pitchFamily="34" charset="0"/>
      <p:regular r:id="rId45"/>
      <p:bold r:id="rId46"/>
      <p:italic r:id="rId47"/>
      <p:boldItalic r:id="rId48"/>
    </p:embeddedFont>
    <p:embeddedFont>
      <p:font typeface="Gadugi" panose="020B0502040204020203" pitchFamily="34" charset="0"/>
      <p:regular r:id="rId49"/>
      <p:bold r:id="rId50"/>
    </p:embeddedFont>
    <p:embeddedFont>
      <p:font typeface="Arial Narrow" panose="020B0606020202030204" pitchFamily="34" charset="0"/>
      <p:regular r:id="rId51"/>
      <p:bold r:id="rId52"/>
      <p:italic r:id="rId53"/>
      <p:boldItalic r:id="rId54"/>
    </p:embeddedFont>
    <p:embeddedFont>
      <p:font typeface="Source Serif Pro" panose="020B0604020202020204" charset="0"/>
      <p:regular r:id="rId55"/>
    </p:embeddedFont>
    <p:embeddedFont>
      <p:font typeface="Helveticish" panose="020B0604020202020204" charset="0"/>
      <p:regular r:id="rId56"/>
    </p:embeddedFont>
    <p:embeddedFont>
      <p:font typeface="Moontime" panose="020B0604020202020204" charset="0"/>
      <p:regular r:id="rId57"/>
    </p:embeddedFont>
    <p:embeddedFont>
      <p:font typeface="Poppins Light" panose="020B0604020202020204" charset="0"/>
      <p:regular r:id="rId58"/>
    </p:embeddedFont>
    <p:embeddedFont>
      <p:font typeface="Bodoni MT Black" panose="02070A03080606020203" pitchFamily="18" charset="0"/>
      <p:bold r:id="rId59"/>
      <p:boldItalic r:id="rId60"/>
    </p:embeddedFont>
    <p:embeddedFont>
      <p:font typeface="Source Sans Pro" panose="020B0604020202020204" charset="0"/>
      <p:regular r:id="rId61"/>
    </p:embeddedFont>
    <p:embeddedFont>
      <p:font typeface="Source Serif Pro Bold"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0790" autoAdjust="0"/>
  </p:normalViewPr>
  <p:slideViewPr>
    <p:cSldViewPr>
      <p:cViewPr varScale="1">
        <p:scale>
          <a:sx n="40" d="100"/>
          <a:sy n="40" d="100"/>
        </p:scale>
        <p:origin x="11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FE674-2986-49FF-AA90-CB1154117422}" type="doc">
      <dgm:prSet loTypeId="urn:microsoft.com/office/officeart/2005/8/layout/arrow3" loCatId="relationship" qsTypeId="urn:microsoft.com/office/officeart/2005/8/quickstyle/simple2" qsCatId="simple" csTypeId="urn:microsoft.com/office/officeart/2005/8/colors/accent2_1" csCatId="accent2" phldr="1"/>
      <dgm:spPr/>
    </dgm:pt>
    <dgm:pt modelId="{710AAADE-5D16-4CC8-9C43-878C50F64797}">
      <dgm:prSet phldrT="[Texto]" custT="1"/>
      <dgm:spPr/>
      <dgm:t>
        <a:bodyPr/>
        <a:lstStyle/>
        <a:p>
          <a:r>
            <a:rPr lang="es-DO" sz="3600" b="1" dirty="0" smtClean="0">
              <a:solidFill>
                <a:schemeClr val="bg1"/>
              </a:solidFill>
              <a:latin typeface="Source Sans Pro" panose="020B0604020202020204" charset="0"/>
              <a:ea typeface="Calibri" panose="020F0502020204030204" pitchFamily="34" charset="0"/>
              <a:cs typeface="Source Sans Pro" panose="020B0604020202020204" charset="0"/>
            </a:rPr>
            <a:t>La moral da pautas para la vida cotidiana</a:t>
          </a:r>
          <a:endParaRPr lang="es-DO" sz="3600" b="1" dirty="0">
            <a:solidFill>
              <a:schemeClr val="tx1"/>
            </a:solidFill>
          </a:endParaRPr>
        </a:p>
      </dgm:t>
    </dgm:pt>
    <dgm:pt modelId="{6942CD61-113C-4B7D-9502-C2DC4152F591}" type="parTrans" cxnId="{99C9484D-28F9-4B03-859F-556ED248C17F}">
      <dgm:prSet/>
      <dgm:spPr/>
      <dgm:t>
        <a:bodyPr/>
        <a:lstStyle/>
        <a:p>
          <a:endParaRPr lang="es-DO"/>
        </a:p>
      </dgm:t>
    </dgm:pt>
    <dgm:pt modelId="{4A64B24F-2870-4778-A004-B1F328E55933}" type="sibTrans" cxnId="{99C9484D-28F9-4B03-859F-556ED248C17F}">
      <dgm:prSet/>
      <dgm:spPr/>
      <dgm:t>
        <a:bodyPr/>
        <a:lstStyle/>
        <a:p>
          <a:endParaRPr lang="es-DO"/>
        </a:p>
      </dgm:t>
    </dgm:pt>
    <dgm:pt modelId="{1D16C604-A6FA-4926-9A27-8EAD6A79715E}">
      <dgm:prSet phldrT="[Texto]" custT="1"/>
      <dgm:spPr/>
      <dgm:t>
        <a:bodyPr/>
        <a:lstStyle/>
        <a:p>
          <a:r>
            <a:rPr lang="es-DO" sz="3600" b="1" dirty="0" smtClean="0">
              <a:solidFill>
                <a:schemeClr val="tx1"/>
              </a:solidFill>
              <a:latin typeface="Source Sans Pro" panose="020B0604020202020204" charset="0"/>
              <a:ea typeface="Calibri" panose="020F0502020204030204" pitchFamily="34" charset="0"/>
              <a:cs typeface="Source Sans Pro" panose="020B0604020202020204" charset="0"/>
            </a:rPr>
            <a:t>La ética es un estudio sobre que origina estas pautas</a:t>
          </a:r>
          <a:r>
            <a:rPr lang="es-DO" sz="36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a:t>
          </a:r>
          <a:endParaRPr lang="es-DO" sz="3600" b="1" dirty="0">
            <a:solidFill>
              <a:schemeClr val="tx1"/>
            </a:solidFill>
          </a:endParaRPr>
        </a:p>
      </dgm:t>
    </dgm:pt>
    <dgm:pt modelId="{91612D20-56BA-4A15-9701-FAB6313EDD52}" type="parTrans" cxnId="{8FE43CF6-8B24-485B-8812-2BD963B2CA93}">
      <dgm:prSet/>
      <dgm:spPr/>
      <dgm:t>
        <a:bodyPr/>
        <a:lstStyle/>
        <a:p>
          <a:endParaRPr lang="es-DO"/>
        </a:p>
      </dgm:t>
    </dgm:pt>
    <dgm:pt modelId="{B29782AB-DDB4-4C5B-99BB-766F340CE4ED}" type="sibTrans" cxnId="{8FE43CF6-8B24-485B-8812-2BD963B2CA93}">
      <dgm:prSet/>
      <dgm:spPr/>
      <dgm:t>
        <a:bodyPr/>
        <a:lstStyle/>
        <a:p>
          <a:endParaRPr lang="es-DO"/>
        </a:p>
      </dgm:t>
    </dgm:pt>
    <dgm:pt modelId="{B31AE436-4BF5-40A1-8A23-EFD2DD947628}" type="pres">
      <dgm:prSet presAssocID="{3ECFE674-2986-49FF-AA90-CB1154117422}" presName="compositeShape" presStyleCnt="0">
        <dgm:presLayoutVars>
          <dgm:chMax val="2"/>
          <dgm:dir/>
          <dgm:resizeHandles val="exact"/>
        </dgm:presLayoutVars>
      </dgm:prSet>
      <dgm:spPr/>
    </dgm:pt>
    <dgm:pt modelId="{B6326585-30C1-48AB-87DC-CE42756D77B9}" type="pres">
      <dgm:prSet presAssocID="{3ECFE674-2986-49FF-AA90-CB1154117422}" presName="divider" presStyleLbl="fgShp" presStyleIdx="0" presStyleCnt="1"/>
      <dgm:spPr/>
    </dgm:pt>
    <dgm:pt modelId="{6C63EB3F-AA94-4EBB-9778-279416288C5F}" type="pres">
      <dgm:prSet presAssocID="{710AAADE-5D16-4CC8-9C43-878C50F64797}" presName="downArrow" presStyleLbl="node1" presStyleIdx="0" presStyleCnt="2"/>
      <dgm:spPr/>
    </dgm:pt>
    <dgm:pt modelId="{F44D50D1-78D0-415A-A5CC-2F208DE8E0C1}" type="pres">
      <dgm:prSet presAssocID="{710AAADE-5D16-4CC8-9C43-878C50F64797}" presName="downArrowText" presStyleLbl="revTx" presStyleIdx="0" presStyleCnt="2" custScaleX="136439">
        <dgm:presLayoutVars>
          <dgm:bulletEnabled val="1"/>
        </dgm:presLayoutVars>
      </dgm:prSet>
      <dgm:spPr/>
      <dgm:t>
        <a:bodyPr/>
        <a:lstStyle/>
        <a:p>
          <a:endParaRPr lang="es-DO"/>
        </a:p>
      </dgm:t>
    </dgm:pt>
    <dgm:pt modelId="{1D21BB8D-0645-4C07-AB8E-A3FE5B5059A5}" type="pres">
      <dgm:prSet presAssocID="{1D16C604-A6FA-4926-9A27-8EAD6A79715E}" presName="upArrow" presStyleLbl="node1" presStyleIdx="1" presStyleCnt="2"/>
      <dgm:spPr/>
    </dgm:pt>
    <dgm:pt modelId="{CBA13540-98BC-48F3-8727-701172C762D9}" type="pres">
      <dgm:prSet presAssocID="{1D16C604-A6FA-4926-9A27-8EAD6A79715E}" presName="upArrowText" presStyleLbl="revTx" presStyleIdx="1" presStyleCnt="2" custScaleX="160024">
        <dgm:presLayoutVars>
          <dgm:bulletEnabled val="1"/>
        </dgm:presLayoutVars>
      </dgm:prSet>
      <dgm:spPr/>
      <dgm:t>
        <a:bodyPr/>
        <a:lstStyle/>
        <a:p>
          <a:endParaRPr lang="es-DO"/>
        </a:p>
      </dgm:t>
    </dgm:pt>
  </dgm:ptLst>
  <dgm:cxnLst>
    <dgm:cxn modelId="{8FE43CF6-8B24-485B-8812-2BD963B2CA93}" srcId="{3ECFE674-2986-49FF-AA90-CB1154117422}" destId="{1D16C604-A6FA-4926-9A27-8EAD6A79715E}" srcOrd="1" destOrd="0" parTransId="{91612D20-56BA-4A15-9701-FAB6313EDD52}" sibTransId="{B29782AB-DDB4-4C5B-99BB-766F340CE4ED}"/>
    <dgm:cxn modelId="{733E4AD6-9C84-4223-A630-710938FF9B87}" type="presOf" srcId="{710AAADE-5D16-4CC8-9C43-878C50F64797}" destId="{F44D50D1-78D0-415A-A5CC-2F208DE8E0C1}" srcOrd="0" destOrd="0" presId="urn:microsoft.com/office/officeart/2005/8/layout/arrow3"/>
    <dgm:cxn modelId="{74C71274-953D-4AC5-91DE-404AF6FEC622}" type="presOf" srcId="{1D16C604-A6FA-4926-9A27-8EAD6A79715E}" destId="{CBA13540-98BC-48F3-8727-701172C762D9}" srcOrd="0" destOrd="0" presId="urn:microsoft.com/office/officeart/2005/8/layout/arrow3"/>
    <dgm:cxn modelId="{99C9484D-28F9-4B03-859F-556ED248C17F}" srcId="{3ECFE674-2986-49FF-AA90-CB1154117422}" destId="{710AAADE-5D16-4CC8-9C43-878C50F64797}" srcOrd="0" destOrd="0" parTransId="{6942CD61-113C-4B7D-9502-C2DC4152F591}" sibTransId="{4A64B24F-2870-4778-A004-B1F328E55933}"/>
    <dgm:cxn modelId="{DE3D64EB-FE5F-468E-A760-25837A91CA78}" type="presOf" srcId="{3ECFE674-2986-49FF-AA90-CB1154117422}" destId="{B31AE436-4BF5-40A1-8A23-EFD2DD947628}" srcOrd="0" destOrd="0" presId="urn:microsoft.com/office/officeart/2005/8/layout/arrow3"/>
    <dgm:cxn modelId="{949C3D20-617B-40C9-AD01-3A0FEC5E428F}" type="presParOf" srcId="{B31AE436-4BF5-40A1-8A23-EFD2DD947628}" destId="{B6326585-30C1-48AB-87DC-CE42756D77B9}" srcOrd="0" destOrd="0" presId="urn:microsoft.com/office/officeart/2005/8/layout/arrow3"/>
    <dgm:cxn modelId="{11E7133F-4345-4F61-B24B-C9D810DC02A0}" type="presParOf" srcId="{B31AE436-4BF5-40A1-8A23-EFD2DD947628}" destId="{6C63EB3F-AA94-4EBB-9778-279416288C5F}" srcOrd="1" destOrd="0" presId="urn:microsoft.com/office/officeart/2005/8/layout/arrow3"/>
    <dgm:cxn modelId="{4E4D957F-2DF0-4461-A5B6-946042B75ADF}" type="presParOf" srcId="{B31AE436-4BF5-40A1-8A23-EFD2DD947628}" destId="{F44D50D1-78D0-415A-A5CC-2F208DE8E0C1}" srcOrd="2" destOrd="0" presId="urn:microsoft.com/office/officeart/2005/8/layout/arrow3"/>
    <dgm:cxn modelId="{85699495-CC06-4E1E-B31C-3557FA36B1CD}" type="presParOf" srcId="{B31AE436-4BF5-40A1-8A23-EFD2DD947628}" destId="{1D21BB8D-0645-4C07-AB8E-A3FE5B5059A5}" srcOrd="3" destOrd="0" presId="urn:microsoft.com/office/officeart/2005/8/layout/arrow3"/>
    <dgm:cxn modelId="{F7871126-79FF-4F76-81CF-2D729D791AF3}" type="presParOf" srcId="{B31AE436-4BF5-40A1-8A23-EFD2DD947628}" destId="{CBA13540-98BC-48F3-8727-701172C762D9}"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88D4A-E60D-410B-B862-D9A236A7BB81}"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s-DO"/>
        </a:p>
      </dgm:t>
    </dgm:pt>
    <dgm:pt modelId="{819C6788-D6C4-4E13-B92B-32088A79E060}">
      <dgm:prSet phldrT="[Texto]" custT="1"/>
      <dgm:spPr/>
      <dgm:t>
        <a:bodyPr/>
        <a:lstStyle/>
        <a:p>
          <a:r>
            <a:rPr lang="en-US" sz="8800" dirty="0" smtClean="0">
              <a:latin typeface="Poppins Bold Bold"/>
            </a:rPr>
            <a:t>La </a:t>
          </a:r>
          <a:r>
            <a:rPr lang="en-US" sz="8800" b="1" dirty="0" smtClean="0">
              <a:solidFill>
                <a:srgbClr val="FFFF00"/>
              </a:solidFill>
              <a:latin typeface="Poppins Bold Bold"/>
            </a:rPr>
            <a:t>moral</a:t>
          </a:r>
          <a:r>
            <a:rPr lang="en-US" sz="8800" dirty="0" smtClean="0">
              <a:latin typeface="Poppins Bold Bold"/>
            </a:rPr>
            <a:t> </a:t>
          </a:r>
          <a:r>
            <a:rPr lang="en-US" sz="8800" dirty="0" err="1" smtClean="0">
              <a:latin typeface="Poppins Bold Bold"/>
            </a:rPr>
            <a:t>fue</a:t>
          </a:r>
          <a:r>
            <a:rPr lang="en-US" sz="8800" dirty="0" smtClean="0">
              <a:latin typeface="Poppins Bold Bold"/>
            </a:rPr>
            <a:t> primero…</a:t>
          </a:r>
          <a:endParaRPr lang="es-DO" sz="8800" dirty="0"/>
        </a:p>
      </dgm:t>
    </dgm:pt>
    <dgm:pt modelId="{522D62AA-48DE-4B2F-AB24-280F617E83FD}" type="parTrans" cxnId="{E734D3A6-4DFF-42DC-9FF1-C31187309077}">
      <dgm:prSet/>
      <dgm:spPr/>
      <dgm:t>
        <a:bodyPr/>
        <a:lstStyle/>
        <a:p>
          <a:endParaRPr lang="es-DO"/>
        </a:p>
      </dgm:t>
    </dgm:pt>
    <dgm:pt modelId="{145625EC-9D80-40BF-8CEC-A6E5C5309108}" type="sibTrans" cxnId="{E734D3A6-4DFF-42DC-9FF1-C31187309077}">
      <dgm:prSet/>
      <dgm:spPr/>
      <dgm:t>
        <a:bodyPr/>
        <a:lstStyle/>
        <a:p>
          <a:endParaRPr lang="es-DO"/>
        </a:p>
      </dgm:t>
    </dgm:pt>
    <dgm:pt modelId="{97209C7E-8A58-4821-BF1D-5B1BF926232C}" type="pres">
      <dgm:prSet presAssocID="{1F188D4A-E60D-410B-B862-D9A236A7BB81}" presName="diagram" presStyleCnt="0">
        <dgm:presLayoutVars>
          <dgm:dir/>
          <dgm:resizeHandles val="exact"/>
        </dgm:presLayoutVars>
      </dgm:prSet>
      <dgm:spPr/>
      <dgm:t>
        <a:bodyPr/>
        <a:lstStyle/>
        <a:p>
          <a:endParaRPr lang="es-DO"/>
        </a:p>
      </dgm:t>
    </dgm:pt>
    <dgm:pt modelId="{FC892959-F4CE-4783-847C-43E44516485E}" type="pres">
      <dgm:prSet presAssocID="{819C6788-D6C4-4E13-B92B-32088A79E060}" presName="node" presStyleLbl="node1" presStyleIdx="0" presStyleCnt="1" custScaleY="157348" custLinFactNeighborX="2000" custLinFactNeighborY="-8229">
        <dgm:presLayoutVars>
          <dgm:bulletEnabled val="1"/>
        </dgm:presLayoutVars>
      </dgm:prSet>
      <dgm:spPr/>
      <dgm:t>
        <a:bodyPr/>
        <a:lstStyle/>
        <a:p>
          <a:endParaRPr lang="es-DO"/>
        </a:p>
      </dgm:t>
    </dgm:pt>
  </dgm:ptLst>
  <dgm:cxnLst>
    <dgm:cxn modelId="{E734D3A6-4DFF-42DC-9FF1-C31187309077}" srcId="{1F188D4A-E60D-410B-B862-D9A236A7BB81}" destId="{819C6788-D6C4-4E13-B92B-32088A79E060}" srcOrd="0" destOrd="0" parTransId="{522D62AA-48DE-4B2F-AB24-280F617E83FD}" sibTransId="{145625EC-9D80-40BF-8CEC-A6E5C5309108}"/>
    <dgm:cxn modelId="{B1D3FB26-A82A-4364-A4ED-1EC6B64B0E16}" type="presOf" srcId="{819C6788-D6C4-4E13-B92B-32088A79E060}" destId="{FC892959-F4CE-4783-847C-43E44516485E}" srcOrd="0" destOrd="0" presId="urn:microsoft.com/office/officeart/2005/8/layout/default"/>
    <dgm:cxn modelId="{2E8DB4AD-482A-4DF9-9924-94E9D9F62C7B}" type="presOf" srcId="{1F188D4A-E60D-410B-B862-D9A236A7BB81}" destId="{97209C7E-8A58-4821-BF1D-5B1BF926232C}" srcOrd="0" destOrd="0" presId="urn:microsoft.com/office/officeart/2005/8/layout/default"/>
    <dgm:cxn modelId="{BC8D3F66-FDCB-435D-B6E9-FA3CDDDAD28A}" type="presParOf" srcId="{97209C7E-8A58-4821-BF1D-5B1BF926232C}" destId="{FC892959-F4CE-4783-847C-43E44516485E}"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6585-30C1-48AB-87DC-CE42756D77B9}">
      <dsp:nvSpPr>
        <dsp:cNvPr id="0" name=""/>
        <dsp:cNvSpPr/>
      </dsp:nvSpPr>
      <dsp:spPr>
        <a:xfrm rot="21300000">
          <a:off x="24786" y="2874107"/>
          <a:ext cx="8027626" cy="919284"/>
        </a:xfrm>
        <a:prstGeom prst="mathMinus">
          <a:avLst/>
        </a:prstGeom>
        <a:solidFill>
          <a:schemeClr val="accent2">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C63EB3F-AA94-4EBB-9778-279416288C5F}">
      <dsp:nvSpPr>
        <dsp:cNvPr id="0" name=""/>
        <dsp:cNvSpPr/>
      </dsp:nvSpPr>
      <dsp:spPr>
        <a:xfrm>
          <a:off x="969264" y="333375"/>
          <a:ext cx="2423160" cy="2667000"/>
        </a:xfrm>
        <a:prstGeom prst="downArrow">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44D50D1-78D0-415A-A5CC-2F208DE8E0C1}">
      <dsp:nvSpPr>
        <dsp:cNvPr id="0" name=""/>
        <dsp:cNvSpPr/>
      </dsp:nvSpPr>
      <dsp:spPr>
        <a:xfrm>
          <a:off x="3809995" y="0"/>
          <a:ext cx="3526544" cy="280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DO" sz="3600" b="1" kern="1200" dirty="0" smtClean="0">
              <a:solidFill>
                <a:schemeClr val="bg1"/>
              </a:solidFill>
              <a:latin typeface="Source Sans Pro" panose="020B0604020202020204" charset="0"/>
              <a:ea typeface="Calibri" panose="020F0502020204030204" pitchFamily="34" charset="0"/>
              <a:cs typeface="Source Sans Pro" panose="020B0604020202020204" charset="0"/>
            </a:rPr>
            <a:t>La moral da pautas para la vida cotidiana</a:t>
          </a:r>
          <a:endParaRPr lang="es-DO" sz="3600" b="1" kern="1200" dirty="0">
            <a:solidFill>
              <a:schemeClr val="tx1"/>
            </a:solidFill>
          </a:endParaRPr>
        </a:p>
      </dsp:txBody>
      <dsp:txXfrm>
        <a:off x="3809995" y="0"/>
        <a:ext cx="3526544" cy="2800350"/>
      </dsp:txXfrm>
    </dsp:sp>
    <dsp:sp modelId="{1D21BB8D-0645-4C07-AB8E-A3FE5B5059A5}">
      <dsp:nvSpPr>
        <dsp:cNvPr id="0" name=""/>
        <dsp:cNvSpPr/>
      </dsp:nvSpPr>
      <dsp:spPr>
        <a:xfrm>
          <a:off x="4684775" y="3667125"/>
          <a:ext cx="2423160" cy="2667000"/>
        </a:xfrm>
        <a:prstGeom prst="upArrow">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BA13540-98BC-48F3-8727-701172C762D9}">
      <dsp:nvSpPr>
        <dsp:cNvPr id="0" name=""/>
        <dsp:cNvSpPr/>
      </dsp:nvSpPr>
      <dsp:spPr>
        <a:xfrm>
          <a:off x="435858" y="3867150"/>
          <a:ext cx="4136146" cy="280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DO" sz="3600" b="1" kern="1200" dirty="0" smtClean="0">
              <a:solidFill>
                <a:schemeClr val="tx1"/>
              </a:solidFill>
              <a:latin typeface="Source Sans Pro" panose="020B0604020202020204" charset="0"/>
              <a:ea typeface="Calibri" panose="020F0502020204030204" pitchFamily="34" charset="0"/>
              <a:cs typeface="Source Sans Pro" panose="020B0604020202020204" charset="0"/>
            </a:rPr>
            <a:t>La ética es un estudio sobre que origina estas pautas</a:t>
          </a:r>
          <a:r>
            <a:rPr lang="es-DO" sz="36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a:t>
          </a:r>
          <a:endParaRPr lang="es-DO" sz="3600" b="1" kern="1200" dirty="0">
            <a:solidFill>
              <a:schemeClr val="tx1"/>
            </a:solidFill>
          </a:endParaRPr>
        </a:p>
      </dsp:txBody>
      <dsp:txXfrm>
        <a:off x="435858" y="3867150"/>
        <a:ext cx="4136146" cy="2800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92959-F4CE-4783-847C-43E44516485E}">
      <dsp:nvSpPr>
        <dsp:cNvPr id="0" name=""/>
        <dsp:cNvSpPr/>
      </dsp:nvSpPr>
      <dsp:spPr>
        <a:xfrm>
          <a:off x="0" y="1259"/>
          <a:ext cx="7620000" cy="719395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5280" tIns="335280" rIns="335280" bIns="335280" numCol="1" spcCol="1270" anchor="ctr" anchorCtr="0">
          <a:noAutofit/>
        </a:bodyPr>
        <a:lstStyle/>
        <a:p>
          <a:pPr lvl="0" algn="ctr" defTabSz="3911600">
            <a:lnSpc>
              <a:spcPct val="90000"/>
            </a:lnSpc>
            <a:spcBef>
              <a:spcPct val="0"/>
            </a:spcBef>
            <a:spcAft>
              <a:spcPct val="35000"/>
            </a:spcAft>
          </a:pPr>
          <a:r>
            <a:rPr lang="en-US" sz="8800" kern="1200" dirty="0" smtClean="0">
              <a:latin typeface="Poppins Bold Bold"/>
            </a:rPr>
            <a:t>La </a:t>
          </a:r>
          <a:r>
            <a:rPr lang="en-US" sz="8800" b="1" kern="1200" dirty="0" smtClean="0">
              <a:solidFill>
                <a:srgbClr val="FFFF00"/>
              </a:solidFill>
              <a:latin typeface="Poppins Bold Bold"/>
            </a:rPr>
            <a:t>moral</a:t>
          </a:r>
          <a:r>
            <a:rPr lang="en-US" sz="8800" kern="1200" dirty="0" smtClean="0">
              <a:latin typeface="Poppins Bold Bold"/>
            </a:rPr>
            <a:t> </a:t>
          </a:r>
          <a:r>
            <a:rPr lang="en-US" sz="8800" kern="1200" dirty="0" err="1" smtClean="0">
              <a:latin typeface="Poppins Bold Bold"/>
            </a:rPr>
            <a:t>fue</a:t>
          </a:r>
          <a:r>
            <a:rPr lang="en-US" sz="8800" kern="1200" dirty="0" smtClean="0">
              <a:latin typeface="Poppins Bold Bold"/>
            </a:rPr>
            <a:t> primero…</a:t>
          </a:r>
          <a:endParaRPr lang="es-DO" sz="8800" kern="1200" dirty="0"/>
        </a:p>
      </dsp:txBody>
      <dsp:txXfrm>
        <a:off x="0" y="1259"/>
        <a:ext cx="7620000" cy="719395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878F8-2B77-4179-AF21-00E4EB95E5C7}" type="datetimeFigureOut">
              <a:rPr lang="es-DO" smtClean="0"/>
              <a:t>4/1/2023</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440BB-6735-4394-AC6B-1F79205A3909}" type="slidenum">
              <a:rPr lang="es-DO" smtClean="0"/>
              <a:t>‹Nº›</a:t>
            </a:fld>
            <a:endParaRPr lang="es-DO"/>
          </a:p>
        </p:txBody>
      </p:sp>
    </p:spTree>
    <p:extLst>
      <p:ext uri="{BB962C8B-B14F-4D97-AF65-F5344CB8AC3E}">
        <p14:creationId xmlns:p14="http://schemas.microsoft.com/office/powerpoint/2010/main" val="311961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DO" dirty="0" smtClean="0"/>
              <a:t> </a:t>
            </a:r>
            <a:endParaRPr lang="es-DO" dirty="0"/>
          </a:p>
        </p:txBody>
      </p:sp>
      <p:sp>
        <p:nvSpPr>
          <p:cNvPr id="4" name="Marcador de número de diapositiva 3"/>
          <p:cNvSpPr>
            <a:spLocks noGrp="1"/>
          </p:cNvSpPr>
          <p:nvPr>
            <p:ph type="sldNum" sz="quarter" idx="10"/>
          </p:nvPr>
        </p:nvSpPr>
        <p:spPr/>
        <p:txBody>
          <a:bodyPr/>
          <a:lstStyle/>
          <a:p>
            <a:fld id="{B59440BB-6735-4394-AC6B-1F79205A3909}" type="slidenum">
              <a:rPr lang="es-DO" smtClean="0"/>
              <a:t>1</a:t>
            </a:fld>
            <a:endParaRPr lang="es-DO"/>
          </a:p>
        </p:txBody>
      </p:sp>
    </p:spTree>
    <p:extLst>
      <p:ext uri="{BB962C8B-B14F-4D97-AF65-F5344CB8AC3E}">
        <p14:creationId xmlns:p14="http://schemas.microsoft.com/office/powerpoint/2010/main" val="408106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10"/>
          </p:nvPr>
        </p:nvSpPr>
        <p:spPr/>
        <p:txBody>
          <a:bodyPr/>
          <a:lstStyle/>
          <a:p>
            <a:fld id="{B59440BB-6735-4394-AC6B-1F79205A3909}" type="slidenum">
              <a:rPr lang="es-DO" smtClean="0"/>
              <a:t>19</a:t>
            </a:fld>
            <a:endParaRPr lang="es-DO"/>
          </a:p>
        </p:txBody>
      </p:sp>
    </p:spTree>
    <p:extLst>
      <p:ext uri="{BB962C8B-B14F-4D97-AF65-F5344CB8AC3E}">
        <p14:creationId xmlns:p14="http://schemas.microsoft.com/office/powerpoint/2010/main" val="31810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10"/>
          </p:nvPr>
        </p:nvSpPr>
        <p:spPr/>
        <p:txBody>
          <a:bodyPr/>
          <a:lstStyle/>
          <a:p>
            <a:fld id="{B59440BB-6735-4394-AC6B-1F79205A3909}" type="slidenum">
              <a:rPr lang="es-DO" smtClean="0"/>
              <a:t>22</a:t>
            </a:fld>
            <a:endParaRPr lang="es-DO"/>
          </a:p>
        </p:txBody>
      </p:sp>
    </p:spTree>
    <p:extLst>
      <p:ext uri="{BB962C8B-B14F-4D97-AF65-F5344CB8AC3E}">
        <p14:creationId xmlns:p14="http://schemas.microsoft.com/office/powerpoint/2010/main" val="412188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10"/>
          </p:nvPr>
        </p:nvSpPr>
        <p:spPr/>
        <p:txBody>
          <a:bodyPr/>
          <a:lstStyle/>
          <a:p>
            <a:fld id="{B59440BB-6735-4394-AC6B-1F79205A3909}" type="slidenum">
              <a:rPr lang="es-DO" smtClean="0"/>
              <a:t>25</a:t>
            </a:fld>
            <a:endParaRPr lang="es-DO"/>
          </a:p>
        </p:txBody>
      </p:sp>
    </p:spTree>
    <p:extLst>
      <p:ext uri="{BB962C8B-B14F-4D97-AF65-F5344CB8AC3E}">
        <p14:creationId xmlns:p14="http://schemas.microsoft.com/office/powerpoint/2010/main" val="26555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concepto.de/etica/"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hyperlink" Target="https://concepto.de/codigo-de-etica/#ixzz7pRAAeSbO"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rcRect t="7786" b="7786"/>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9448800" y="4838700"/>
            <a:ext cx="9144000" cy="1569660"/>
          </a:xfrm>
          <a:prstGeom prst="rect">
            <a:avLst/>
          </a:prstGeom>
          <a:noFill/>
        </p:spPr>
        <p:txBody>
          <a:bodyPr wrap="square" rtlCol="0">
            <a:spAutoFit/>
          </a:bodyPr>
          <a:lstStyle/>
          <a:p>
            <a:r>
              <a:rPr lang="es-DO" sz="9600" i="1" dirty="0" smtClean="0">
                <a:latin typeface="Bodoni MT Black" panose="02070A03080606020203" pitchFamily="18" charset="0"/>
              </a:rPr>
              <a:t>¡</a:t>
            </a:r>
            <a:r>
              <a:rPr lang="es-DO" sz="9600" i="1" dirty="0" err="1" smtClean="0">
                <a:latin typeface="Bodoni MT Black" panose="02070A03080606020203" pitchFamily="18" charset="0"/>
              </a:rPr>
              <a:t>Bienveni</a:t>
            </a:r>
            <a:r>
              <a:rPr lang="es-DO" sz="9600" i="1" dirty="0" err="1" smtClean="0">
                <a:solidFill>
                  <a:srgbClr val="C00000"/>
                </a:solidFill>
                <a:latin typeface="Bodoni MT Black" panose="02070A03080606020203" pitchFamily="18" charset="0"/>
              </a:rPr>
              <a:t>@</a:t>
            </a:r>
            <a:r>
              <a:rPr lang="es-DO" sz="9600" i="1" dirty="0" err="1" smtClean="0">
                <a:latin typeface="Bodoni MT Black" panose="02070A03080606020203" pitchFamily="18" charset="0"/>
              </a:rPr>
              <a:t>s</a:t>
            </a:r>
            <a:r>
              <a:rPr lang="es-DO" sz="9600" i="1" dirty="0" smtClean="0">
                <a:latin typeface="Bodoni MT Black" panose="02070A03080606020203" pitchFamily="18" charset="0"/>
              </a:rPr>
              <a:t>!</a:t>
            </a:r>
            <a:endParaRPr lang="es-DO" sz="9600" i="1" dirty="0">
              <a:latin typeface="Bodoni MT Black" panose="02070A03080606020203" pitchFamily="18" charset="0"/>
            </a:endParaRPr>
          </a:p>
        </p:txBody>
      </p:sp>
      <p:sp>
        <p:nvSpPr>
          <p:cNvPr id="5" name="Rectángulo 4"/>
          <p:cNvSpPr/>
          <p:nvPr/>
        </p:nvSpPr>
        <p:spPr>
          <a:xfrm>
            <a:off x="9890760" y="6210300"/>
            <a:ext cx="8077200" cy="3231654"/>
          </a:xfrm>
          <a:prstGeom prst="rect">
            <a:avLst/>
          </a:prstGeom>
        </p:spPr>
        <p:txBody>
          <a:bodyPr wrap="square">
            <a:spAutoFit/>
          </a:bodyPr>
          <a:lstStyle/>
          <a:p>
            <a:pPr lvl="0" algn="ctr"/>
            <a:r>
              <a:rPr lang="es-ES" sz="4400" dirty="0">
                <a:solidFill>
                  <a:srgbClr val="FF0000"/>
                </a:solidFill>
                <a:latin typeface="RalewayMedium"/>
              </a:rPr>
              <a:t>"Ser feliz, obrar bien y vivir bien, son una sola misma cosa" </a:t>
            </a:r>
            <a:endParaRPr lang="es-ES" sz="4400" dirty="0" smtClean="0">
              <a:solidFill>
                <a:srgbClr val="FF0000"/>
              </a:solidFill>
              <a:latin typeface="RalewayMedium"/>
            </a:endParaRPr>
          </a:p>
          <a:p>
            <a:pPr lvl="0" algn="r"/>
            <a:r>
              <a:rPr lang="es-ES" sz="3200" dirty="0" smtClean="0">
                <a:latin typeface="RalewayMedium"/>
              </a:rPr>
              <a:t>Aristóteles</a:t>
            </a:r>
            <a:r>
              <a:rPr lang="es-ES" sz="2800" dirty="0" smtClean="0">
                <a:latin typeface="RalewayMedium"/>
              </a:rPr>
              <a:t> </a:t>
            </a:r>
          </a:p>
          <a:p>
            <a:pPr lvl="0" algn="r"/>
            <a:r>
              <a:rPr lang="es-ES" sz="2800" dirty="0" smtClean="0">
                <a:latin typeface="RalewayMedium"/>
              </a:rPr>
              <a:t>(</a:t>
            </a:r>
            <a:r>
              <a:rPr lang="es-ES" sz="2800" dirty="0">
                <a:latin typeface="RalewayMedium"/>
              </a:rPr>
              <a:t>384 a. C - 322 a. C.), </a:t>
            </a:r>
            <a:endParaRPr lang="es-ES" sz="2800" dirty="0" smtClean="0">
              <a:latin typeface="RalewayMedium"/>
            </a:endParaRPr>
          </a:p>
          <a:p>
            <a:pPr lvl="0" algn="r"/>
            <a:r>
              <a:rPr lang="es-ES" sz="2800" dirty="0" smtClean="0">
                <a:latin typeface="RalewayMedium"/>
              </a:rPr>
              <a:t>filósofo</a:t>
            </a:r>
            <a:r>
              <a:rPr lang="es-ES" sz="2800" dirty="0">
                <a:latin typeface="RalewayMedium"/>
              </a:rPr>
              <a:t>, lógico y científico griego.</a:t>
            </a:r>
            <a:br>
              <a:rPr lang="es-ES" sz="2800" dirty="0">
                <a:latin typeface="RalewayMedium"/>
              </a:rPr>
            </a:br>
            <a:endParaRPr lang="en-US" sz="2800"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48387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63" fill="hold"/>
                                        <p:tgtEl>
                                          <p:spTgt spid="3"/>
                                        </p:tgtEl>
                                      </p:cBhvr>
                                    </p:cmd>
                                  </p:childTnLst>
                                </p:cTn>
                              </p:par>
                            </p:childTnLst>
                          </p:cTn>
                        </p:par>
                      </p:childTnLst>
                    </p:cTn>
                  </p:par>
                </p:childTnLst>
              </p:cTn>
              <p:nextCondLst>
                <p:cond evt="onClick" delay="0">
                  <p:tgtEl>
                    <p:spTgt spid="3"/>
                  </p:tgtEl>
                </p:cond>
              </p:nextCondLst>
            </p:seq>
            <p:audio>
              <p:cMediaNode vol="98485">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176280" y="483784"/>
            <a:ext cx="17254720" cy="80183"/>
          </a:xfrm>
          <a:prstGeom prst="rect">
            <a:avLst/>
          </a:prstGeom>
          <a:solidFill>
            <a:srgbClr val="97BCC7"/>
          </a:solidFill>
        </p:spPr>
      </p:sp>
      <p:pic>
        <p:nvPicPr>
          <p:cNvPr id="3" name="Picture 3"/>
          <p:cNvPicPr>
            <a:picLocks noChangeAspect="1"/>
          </p:cNvPicPr>
          <p:nvPr/>
        </p:nvPicPr>
        <p:blipFill>
          <a:blip r:embed="rId2"/>
          <a:srcRect/>
          <a:stretch>
            <a:fillRect/>
          </a:stretch>
        </p:blipFill>
        <p:spPr>
          <a:xfrm>
            <a:off x="-381000" y="-381000"/>
            <a:ext cx="2285533" cy="2251250"/>
          </a:xfrm>
          <a:prstGeom prst="rect">
            <a:avLst/>
          </a:prstGeom>
        </p:spPr>
      </p:pic>
      <p:pic>
        <p:nvPicPr>
          <p:cNvPr id="4" name="Picture 4"/>
          <p:cNvPicPr>
            <a:picLocks noChangeAspect="1"/>
          </p:cNvPicPr>
          <p:nvPr/>
        </p:nvPicPr>
        <p:blipFill>
          <a:blip r:embed="rId2"/>
          <a:srcRect/>
          <a:stretch>
            <a:fillRect/>
          </a:stretch>
        </p:blipFill>
        <p:spPr>
          <a:xfrm>
            <a:off x="16383467" y="8416750"/>
            <a:ext cx="2285533" cy="2251250"/>
          </a:xfrm>
          <a:prstGeom prst="rect">
            <a:avLst/>
          </a:prstGeom>
        </p:spPr>
      </p:pic>
      <p:sp>
        <p:nvSpPr>
          <p:cNvPr id="5" name="AutoShape 5"/>
          <p:cNvSpPr/>
          <p:nvPr/>
        </p:nvSpPr>
        <p:spPr>
          <a:xfrm>
            <a:off x="-1333500" y="9723034"/>
            <a:ext cx="17254720" cy="80183"/>
          </a:xfrm>
          <a:prstGeom prst="rect">
            <a:avLst/>
          </a:prstGeom>
          <a:solidFill>
            <a:srgbClr val="97BCC7"/>
          </a:solidFill>
        </p:spPr>
      </p:sp>
      <p:pic>
        <p:nvPicPr>
          <p:cNvPr id="12" name="Imagen 11"/>
          <p:cNvPicPr>
            <a:picLocks noChangeAspect="1"/>
          </p:cNvPicPr>
          <p:nvPr/>
        </p:nvPicPr>
        <p:blipFill>
          <a:blip r:embed="rId3"/>
          <a:stretch>
            <a:fillRect/>
          </a:stretch>
        </p:blipFill>
        <p:spPr>
          <a:xfrm>
            <a:off x="10014984" y="1638300"/>
            <a:ext cx="6702250" cy="7235650"/>
          </a:xfrm>
          <a:prstGeom prst="rect">
            <a:avLst/>
          </a:prstGeom>
        </p:spPr>
      </p:pic>
      <p:sp>
        <p:nvSpPr>
          <p:cNvPr id="13" name="Rectángulo 12"/>
          <p:cNvSpPr/>
          <p:nvPr/>
        </p:nvSpPr>
        <p:spPr>
          <a:xfrm>
            <a:off x="2716544" y="2784439"/>
            <a:ext cx="7298440" cy="5632311"/>
          </a:xfrm>
          <a:prstGeom prst="rect">
            <a:avLst/>
          </a:prstGeom>
        </p:spPr>
        <p:txBody>
          <a:bodyPr wrap="square">
            <a:spAutoFit/>
          </a:bodyPr>
          <a:lstStyle/>
          <a:p>
            <a:r>
              <a:rPr lang="es-ES" sz="3600" dirty="0">
                <a:solidFill>
                  <a:prstClr val="white"/>
                </a:solidFill>
                <a:latin typeface="Verdana" panose="020B0604030504040204" pitchFamily="34" charset="0"/>
                <a:ea typeface="Times New Roman" panose="02020603050405020304" pitchFamily="18" charset="0"/>
                <a:cs typeface="Times New Roman" panose="02020603050405020304" pitchFamily="18" charset="0"/>
              </a:rPr>
              <a:t>La ética es diferente de la moral, porque la moral se basa en la obediencia a las normas, las costumbres y preceptos o mandamientos culturales, jerárquicos o religiosos, y la ética busca fundamentar la manera de vivir por el pensamiento humano.</a:t>
            </a:r>
            <a:endParaRPr lang="en-US" sz="3600" dirty="0">
              <a:solidFill>
                <a:prstClr val="white"/>
              </a:solidFill>
            </a:endParaRPr>
          </a:p>
        </p:txBody>
      </p:sp>
    </p:spTree>
    <p:extLst>
      <p:ext uri="{BB962C8B-B14F-4D97-AF65-F5344CB8AC3E}">
        <p14:creationId xmlns:p14="http://schemas.microsoft.com/office/powerpoint/2010/main" val="139348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TextBox 2"/>
          <p:cNvSpPr txBox="1"/>
          <p:nvPr/>
        </p:nvSpPr>
        <p:spPr>
          <a:xfrm>
            <a:off x="1077838" y="1228725"/>
            <a:ext cx="16181462" cy="659796"/>
          </a:xfrm>
          <a:prstGeom prst="rect">
            <a:avLst/>
          </a:prstGeom>
        </p:spPr>
        <p:txBody>
          <a:bodyPr lIns="0" tIns="0" rIns="0" bIns="0" rtlCol="0" anchor="t">
            <a:spAutoFit/>
          </a:bodyPr>
          <a:lstStyle/>
          <a:p>
            <a:pPr algn="ctr">
              <a:lnSpc>
                <a:spcPts val="4900"/>
              </a:lnSpc>
            </a:pPr>
            <a:r>
              <a:rPr lang="es-ES" sz="4900" spc="245" dirty="0" smtClean="0">
                <a:solidFill>
                  <a:srgbClr val="F8FBFD"/>
                </a:solidFill>
                <a:latin typeface="Source Serif Pro Bold"/>
              </a:rPr>
              <a:t>Etimología</a:t>
            </a:r>
            <a:endParaRPr lang="en-US" sz="4900" spc="245" dirty="0">
              <a:solidFill>
                <a:srgbClr val="F8FBFD"/>
              </a:solidFill>
              <a:latin typeface="Source Serif Pro Bold"/>
            </a:endParaRPr>
          </a:p>
        </p:txBody>
      </p:sp>
      <p:sp>
        <p:nvSpPr>
          <p:cNvPr id="3" name="AutoShape 3"/>
          <p:cNvSpPr/>
          <p:nvPr/>
        </p:nvSpPr>
        <p:spPr>
          <a:xfrm>
            <a:off x="1289198" y="6075338"/>
            <a:ext cx="7771032" cy="3182962"/>
          </a:xfrm>
          <a:prstGeom prst="rect">
            <a:avLst/>
          </a:prstGeom>
          <a:solidFill>
            <a:srgbClr val="F8FBFD"/>
          </a:solidFill>
        </p:spPr>
      </p:sp>
      <p:sp>
        <p:nvSpPr>
          <p:cNvPr id="4" name="AutoShape 4"/>
          <p:cNvSpPr/>
          <p:nvPr/>
        </p:nvSpPr>
        <p:spPr>
          <a:xfrm>
            <a:off x="1277475" y="2759027"/>
            <a:ext cx="7771032" cy="3182962"/>
          </a:xfrm>
          <a:prstGeom prst="rect">
            <a:avLst/>
          </a:prstGeom>
          <a:solidFill>
            <a:srgbClr val="97BCC7"/>
          </a:solidFill>
        </p:spPr>
        <p:txBody>
          <a:bodyPr/>
          <a:lstStyle/>
          <a:p>
            <a:endParaRPr lang="en-US" dirty="0">
              <a:solidFill>
                <a:prstClr val="black"/>
              </a:solidFill>
            </a:endParaRPr>
          </a:p>
        </p:txBody>
      </p:sp>
      <p:sp>
        <p:nvSpPr>
          <p:cNvPr id="5" name="AutoShape 5"/>
          <p:cNvSpPr/>
          <p:nvPr/>
        </p:nvSpPr>
        <p:spPr>
          <a:xfrm>
            <a:off x="9227770" y="2759027"/>
            <a:ext cx="7771032" cy="3182962"/>
          </a:xfrm>
          <a:prstGeom prst="rect">
            <a:avLst/>
          </a:prstGeom>
          <a:solidFill>
            <a:srgbClr val="F8FBFD"/>
          </a:solidFill>
        </p:spPr>
      </p:sp>
      <p:grpSp>
        <p:nvGrpSpPr>
          <p:cNvPr id="9" name="Group 9"/>
          <p:cNvGrpSpPr/>
          <p:nvPr/>
        </p:nvGrpSpPr>
        <p:grpSpPr>
          <a:xfrm>
            <a:off x="9782357" y="4109254"/>
            <a:ext cx="6661858" cy="1133345"/>
            <a:chOff x="0" y="-76200"/>
            <a:chExt cx="8882477" cy="1511126"/>
          </a:xfrm>
        </p:grpSpPr>
        <p:sp>
          <p:nvSpPr>
            <p:cNvPr id="10" name="TextBox 10"/>
            <p:cNvSpPr txBox="1"/>
            <p:nvPr/>
          </p:nvSpPr>
          <p:spPr>
            <a:xfrm>
              <a:off x="0" y="866309"/>
              <a:ext cx="8882477" cy="568617"/>
            </a:xfrm>
            <a:prstGeom prst="rect">
              <a:avLst/>
            </a:prstGeom>
          </p:spPr>
          <p:txBody>
            <a:bodyPr lIns="0" tIns="0" rIns="0" bIns="0" rtlCol="0" anchor="t">
              <a:spAutoFit/>
            </a:bodyPr>
            <a:lstStyle/>
            <a:p>
              <a:pPr algn="ctr">
                <a:lnSpc>
                  <a:spcPts val="3600"/>
                </a:lnSpc>
              </a:pPr>
              <a:endParaRPr lang="en-US" sz="2400" dirty="0">
                <a:solidFill>
                  <a:srgbClr val="053D57"/>
                </a:solidFill>
                <a:latin typeface="Source Sans Pro"/>
              </a:endParaRPr>
            </a:p>
          </p:txBody>
        </p:sp>
        <p:sp>
          <p:nvSpPr>
            <p:cNvPr id="11" name="TextBox 11"/>
            <p:cNvSpPr txBox="1"/>
            <p:nvPr/>
          </p:nvSpPr>
          <p:spPr>
            <a:xfrm>
              <a:off x="0" y="-76200"/>
              <a:ext cx="8882477" cy="792696"/>
            </a:xfrm>
            <a:prstGeom prst="rect">
              <a:avLst/>
            </a:prstGeom>
          </p:spPr>
          <p:txBody>
            <a:bodyPr lIns="0" tIns="0" rIns="0" bIns="0" rtlCol="0" anchor="t">
              <a:spAutoFit/>
            </a:bodyPr>
            <a:lstStyle/>
            <a:p>
              <a:pPr algn="ctr">
                <a:lnSpc>
                  <a:spcPts val="4964"/>
                </a:lnSpc>
              </a:pPr>
              <a:r>
                <a:rPr lang="es-ES" sz="3400" spc="340" dirty="0" smtClean="0">
                  <a:solidFill>
                    <a:srgbClr val="053D57"/>
                  </a:solidFill>
                  <a:latin typeface="Source Sans Pro"/>
                </a:rPr>
                <a:t>ÉTICA</a:t>
              </a:r>
              <a:endParaRPr lang="en-US" sz="3400" spc="340" dirty="0">
                <a:solidFill>
                  <a:srgbClr val="053D57"/>
                </a:solidFill>
                <a:latin typeface="Source Sans Pro"/>
              </a:endParaRPr>
            </a:p>
          </p:txBody>
        </p:sp>
      </p:grpSp>
      <p:grpSp>
        <p:nvGrpSpPr>
          <p:cNvPr id="12" name="Group 12"/>
          <p:cNvGrpSpPr/>
          <p:nvPr/>
        </p:nvGrpSpPr>
        <p:grpSpPr>
          <a:xfrm>
            <a:off x="1843785" y="6616148"/>
            <a:ext cx="6661858" cy="1133345"/>
            <a:chOff x="0" y="-76200"/>
            <a:chExt cx="8882477" cy="1511126"/>
          </a:xfrm>
        </p:grpSpPr>
        <p:sp>
          <p:nvSpPr>
            <p:cNvPr id="13" name="TextBox 13"/>
            <p:cNvSpPr txBox="1"/>
            <p:nvPr/>
          </p:nvSpPr>
          <p:spPr>
            <a:xfrm>
              <a:off x="0" y="866309"/>
              <a:ext cx="8882477" cy="568617"/>
            </a:xfrm>
            <a:prstGeom prst="rect">
              <a:avLst/>
            </a:prstGeom>
          </p:spPr>
          <p:txBody>
            <a:bodyPr lIns="0" tIns="0" rIns="0" bIns="0" rtlCol="0" anchor="t">
              <a:spAutoFit/>
            </a:bodyPr>
            <a:lstStyle/>
            <a:p>
              <a:pPr algn="ctr">
                <a:lnSpc>
                  <a:spcPts val="3600"/>
                </a:lnSpc>
              </a:pPr>
              <a:endParaRPr lang="en-US" sz="2400" dirty="0">
                <a:solidFill>
                  <a:srgbClr val="053D57"/>
                </a:solidFill>
                <a:latin typeface="Source Sans Pro"/>
              </a:endParaRPr>
            </a:p>
          </p:txBody>
        </p:sp>
        <p:sp>
          <p:nvSpPr>
            <p:cNvPr id="14" name="TextBox 14"/>
            <p:cNvSpPr txBox="1"/>
            <p:nvPr/>
          </p:nvSpPr>
          <p:spPr>
            <a:xfrm>
              <a:off x="0" y="-76200"/>
              <a:ext cx="8882477" cy="792696"/>
            </a:xfrm>
            <a:prstGeom prst="rect">
              <a:avLst/>
            </a:prstGeom>
          </p:spPr>
          <p:txBody>
            <a:bodyPr lIns="0" tIns="0" rIns="0" bIns="0" rtlCol="0" anchor="t">
              <a:spAutoFit/>
            </a:bodyPr>
            <a:lstStyle/>
            <a:p>
              <a:pPr algn="ctr">
                <a:lnSpc>
                  <a:spcPts val="4964"/>
                </a:lnSpc>
              </a:pPr>
              <a:endParaRPr lang="en-US" sz="3400" spc="340" dirty="0">
                <a:solidFill>
                  <a:srgbClr val="053D57"/>
                </a:solidFill>
                <a:latin typeface="Source Sans Pro"/>
              </a:endParaRPr>
            </a:p>
          </p:txBody>
        </p:sp>
      </p:grpSp>
      <p:sp>
        <p:nvSpPr>
          <p:cNvPr id="15" name="AutoShape 15"/>
          <p:cNvSpPr/>
          <p:nvPr/>
        </p:nvSpPr>
        <p:spPr>
          <a:xfrm>
            <a:off x="9227770" y="6075338"/>
            <a:ext cx="7771032" cy="3182962"/>
          </a:xfrm>
          <a:prstGeom prst="rect">
            <a:avLst/>
          </a:prstGeom>
          <a:solidFill>
            <a:srgbClr val="97BCC7"/>
          </a:solidFill>
        </p:spPr>
      </p:sp>
      <p:sp>
        <p:nvSpPr>
          <p:cNvPr id="6" name="Rectángulo 5"/>
          <p:cNvSpPr/>
          <p:nvPr/>
        </p:nvSpPr>
        <p:spPr>
          <a:xfrm>
            <a:off x="2286000" y="6907920"/>
            <a:ext cx="5410200" cy="1673022"/>
          </a:xfrm>
          <a:prstGeom prst="rect">
            <a:avLst/>
          </a:prstGeom>
        </p:spPr>
        <p:txBody>
          <a:bodyPr wrap="square">
            <a:spAutoFit/>
          </a:bodyPr>
          <a:lstStyle/>
          <a:p>
            <a:pPr algn="just">
              <a:lnSpc>
                <a:spcPct val="107000"/>
              </a:lnSpc>
              <a:spcAft>
                <a:spcPts val="800"/>
              </a:spcAft>
            </a:pPr>
            <a:r>
              <a:rPr lang="es-ES" sz="2400" i="1" u="sng" dirty="0" err="1">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êthos</a:t>
            </a:r>
            <a:r>
              <a:rPr lang="es-ES" sz="2400" i="1" u="sng" dirty="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a:t>
            </a:r>
            <a:r>
              <a:rPr lang="es-ES" sz="2400" dirty="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 hace referencia a “el lugar” metafórico donde habitan las disposiciones generales y naturales del hombre.</a:t>
            </a:r>
            <a:endParaRPr lang="en-US" sz="2400" dirty="0">
              <a:solidFill>
                <a:prstClr val="black"/>
              </a:solidFill>
              <a:ea typeface="Calibri" panose="020F0502020204030204" pitchFamily="34" charset="0"/>
              <a:cs typeface="Times New Roman" panose="02020603050405020304" pitchFamily="18" charset="0"/>
            </a:endParaRPr>
          </a:p>
        </p:txBody>
      </p:sp>
      <p:sp>
        <p:nvSpPr>
          <p:cNvPr id="7" name="Rectángulo 6"/>
          <p:cNvSpPr/>
          <p:nvPr/>
        </p:nvSpPr>
        <p:spPr>
          <a:xfrm>
            <a:off x="10744200" y="6907920"/>
            <a:ext cx="5475956" cy="882678"/>
          </a:xfrm>
          <a:prstGeom prst="rect">
            <a:avLst/>
          </a:prstGeom>
        </p:spPr>
        <p:txBody>
          <a:bodyPr wrap="square">
            <a:spAutoFit/>
          </a:bodyPr>
          <a:lstStyle/>
          <a:p>
            <a:pPr algn="just">
              <a:lnSpc>
                <a:spcPct val="107000"/>
              </a:lnSpc>
              <a:spcAft>
                <a:spcPts val="800"/>
              </a:spcAft>
            </a:pPr>
            <a:r>
              <a:rPr lang="es-ES" sz="2400" i="1" u="sng" dirty="0" err="1">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éthos</a:t>
            </a:r>
            <a:r>
              <a:rPr lang="es-ES" sz="2400" i="1" u="sng" dirty="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 </a:t>
            </a:r>
            <a:r>
              <a:rPr lang="es-ES" sz="2400" dirty="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carácter o forma de ser (hablando en términos modernos).</a:t>
            </a:r>
            <a:endParaRPr lang="en-US" sz="2400" dirty="0">
              <a:solidFill>
                <a:prstClr val="black"/>
              </a:solidFill>
              <a:ea typeface="Calibri" panose="020F0502020204030204" pitchFamily="34" charset="0"/>
              <a:cs typeface="Times New Roman" panose="02020603050405020304" pitchFamily="18" charset="0"/>
            </a:endParaRPr>
          </a:p>
        </p:txBody>
      </p:sp>
      <p:pic>
        <p:nvPicPr>
          <p:cNvPr id="19" name="Imagen 18" descr="aristoteles"/>
          <p:cNvPicPr/>
          <p:nvPr/>
        </p:nvPicPr>
        <p:blipFill>
          <a:blip r:embed="rId2">
            <a:extLst>
              <a:ext uri="{28A0092B-C50C-407E-A947-70E740481C1C}">
                <a14:useLocalDpi xmlns:a14="http://schemas.microsoft.com/office/drawing/2010/main" val="0"/>
              </a:ext>
            </a:extLst>
          </a:blip>
          <a:srcRect/>
          <a:stretch>
            <a:fillRect/>
          </a:stretch>
        </p:blipFill>
        <p:spPr bwMode="auto">
          <a:xfrm>
            <a:off x="3509867" y="2759027"/>
            <a:ext cx="3329694" cy="3203951"/>
          </a:xfrm>
          <a:prstGeom prst="rect">
            <a:avLst/>
          </a:prstGeom>
          <a:noFill/>
          <a:ln>
            <a:noFill/>
          </a:ln>
        </p:spPr>
      </p:pic>
    </p:spTree>
    <p:extLst>
      <p:ext uri="{BB962C8B-B14F-4D97-AF65-F5344CB8AC3E}">
        <p14:creationId xmlns:p14="http://schemas.microsoft.com/office/powerpoint/2010/main" val="2968175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TextBox 2"/>
          <p:cNvSpPr txBox="1"/>
          <p:nvPr/>
        </p:nvSpPr>
        <p:spPr>
          <a:xfrm>
            <a:off x="1077838" y="1228725"/>
            <a:ext cx="16181462" cy="659796"/>
          </a:xfrm>
          <a:prstGeom prst="rect">
            <a:avLst/>
          </a:prstGeom>
        </p:spPr>
        <p:txBody>
          <a:bodyPr lIns="0" tIns="0" rIns="0" bIns="0" rtlCol="0" anchor="t">
            <a:spAutoFit/>
          </a:bodyPr>
          <a:lstStyle/>
          <a:p>
            <a:pPr algn="ctr">
              <a:lnSpc>
                <a:spcPts val="4900"/>
              </a:lnSpc>
            </a:pPr>
            <a:r>
              <a:rPr lang="es-ES" sz="4900" spc="245" dirty="0" smtClean="0">
                <a:solidFill>
                  <a:srgbClr val="F8FBFD"/>
                </a:solidFill>
                <a:latin typeface="Source Serif Pro Bold"/>
              </a:rPr>
              <a:t>Etimología</a:t>
            </a:r>
            <a:endParaRPr lang="en-US" sz="4900" spc="245" dirty="0">
              <a:solidFill>
                <a:srgbClr val="F8FBFD"/>
              </a:solidFill>
              <a:latin typeface="Source Serif Pro Bold"/>
            </a:endParaRPr>
          </a:p>
        </p:txBody>
      </p:sp>
      <p:sp>
        <p:nvSpPr>
          <p:cNvPr id="3" name="AutoShape 3"/>
          <p:cNvSpPr/>
          <p:nvPr/>
        </p:nvSpPr>
        <p:spPr>
          <a:xfrm>
            <a:off x="1289198" y="6075338"/>
            <a:ext cx="7771032" cy="3182962"/>
          </a:xfrm>
          <a:prstGeom prst="rect">
            <a:avLst/>
          </a:prstGeom>
          <a:solidFill>
            <a:srgbClr val="F8FBFD"/>
          </a:solidFill>
        </p:spPr>
      </p:sp>
      <p:sp>
        <p:nvSpPr>
          <p:cNvPr id="4" name="AutoShape 4"/>
          <p:cNvSpPr/>
          <p:nvPr/>
        </p:nvSpPr>
        <p:spPr>
          <a:xfrm>
            <a:off x="1277475" y="2759027"/>
            <a:ext cx="7771032" cy="3182962"/>
          </a:xfrm>
          <a:prstGeom prst="rect">
            <a:avLst/>
          </a:prstGeom>
          <a:solidFill>
            <a:srgbClr val="97BCC7"/>
          </a:solidFill>
        </p:spPr>
        <p:txBody>
          <a:bodyPr/>
          <a:lstStyle/>
          <a:p>
            <a:endParaRPr lang="en-US" dirty="0">
              <a:solidFill>
                <a:prstClr val="black"/>
              </a:solidFill>
            </a:endParaRPr>
          </a:p>
        </p:txBody>
      </p:sp>
      <p:sp>
        <p:nvSpPr>
          <p:cNvPr id="5" name="AutoShape 5"/>
          <p:cNvSpPr/>
          <p:nvPr/>
        </p:nvSpPr>
        <p:spPr>
          <a:xfrm>
            <a:off x="9227770" y="2759027"/>
            <a:ext cx="7771032" cy="3182962"/>
          </a:xfrm>
          <a:prstGeom prst="rect">
            <a:avLst/>
          </a:prstGeom>
          <a:solidFill>
            <a:srgbClr val="F8FBFD"/>
          </a:solidFill>
        </p:spPr>
      </p:sp>
      <p:grpSp>
        <p:nvGrpSpPr>
          <p:cNvPr id="9" name="Group 9"/>
          <p:cNvGrpSpPr/>
          <p:nvPr/>
        </p:nvGrpSpPr>
        <p:grpSpPr>
          <a:xfrm>
            <a:off x="9782357" y="4109254"/>
            <a:ext cx="6661858" cy="1133345"/>
            <a:chOff x="0" y="-76200"/>
            <a:chExt cx="8882477" cy="1511126"/>
          </a:xfrm>
        </p:grpSpPr>
        <p:sp>
          <p:nvSpPr>
            <p:cNvPr id="10" name="TextBox 10"/>
            <p:cNvSpPr txBox="1"/>
            <p:nvPr/>
          </p:nvSpPr>
          <p:spPr>
            <a:xfrm>
              <a:off x="0" y="866309"/>
              <a:ext cx="8882477" cy="568617"/>
            </a:xfrm>
            <a:prstGeom prst="rect">
              <a:avLst/>
            </a:prstGeom>
          </p:spPr>
          <p:txBody>
            <a:bodyPr lIns="0" tIns="0" rIns="0" bIns="0" rtlCol="0" anchor="t">
              <a:spAutoFit/>
            </a:bodyPr>
            <a:lstStyle/>
            <a:p>
              <a:pPr algn="ctr">
                <a:lnSpc>
                  <a:spcPts val="3600"/>
                </a:lnSpc>
              </a:pPr>
              <a:endParaRPr lang="en-US" sz="2400" dirty="0">
                <a:solidFill>
                  <a:srgbClr val="053D57"/>
                </a:solidFill>
                <a:latin typeface="Source Sans Pro"/>
              </a:endParaRPr>
            </a:p>
          </p:txBody>
        </p:sp>
        <p:sp>
          <p:nvSpPr>
            <p:cNvPr id="11" name="TextBox 11"/>
            <p:cNvSpPr txBox="1"/>
            <p:nvPr/>
          </p:nvSpPr>
          <p:spPr>
            <a:xfrm>
              <a:off x="0" y="-76200"/>
              <a:ext cx="8882477" cy="792696"/>
            </a:xfrm>
            <a:prstGeom prst="rect">
              <a:avLst/>
            </a:prstGeom>
          </p:spPr>
          <p:txBody>
            <a:bodyPr lIns="0" tIns="0" rIns="0" bIns="0" rtlCol="0" anchor="t">
              <a:spAutoFit/>
            </a:bodyPr>
            <a:lstStyle/>
            <a:p>
              <a:pPr algn="ctr">
                <a:lnSpc>
                  <a:spcPts val="4964"/>
                </a:lnSpc>
              </a:pPr>
              <a:r>
                <a:rPr lang="es-ES" sz="3400" spc="340" dirty="0" smtClean="0">
                  <a:solidFill>
                    <a:srgbClr val="053D57"/>
                  </a:solidFill>
                  <a:latin typeface="Source Sans Pro"/>
                </a:rPr>
                <a:t>MORAL</a:t>
              </a:r>
              <a:endParaRPr lang="en-US" sz="3400" spc="340" dirty="0">
                <a:solidFill>
                  <a:srgbClr val="053D57"/>
                </a:solidFill>
                <a:latin typeface="Source Sans Pro"/>
              </a:endParaRPr>
            </a:p>
          </p:txBody>
        </p:sp>
      </p:grpSp>
      <p:grpSp>
        <p:nvGrpSpPr>
          <p:cNvPr id="12" name="Group 12"/>
          <p:cNvGrpSpPr/>
          <p:nvPr/>
        </p:nvGrpSpPr>
        <p:grpSpPr>
          <a:xfrm>
            <a:off x="1843785" y="6616148"/>
            <a:ext cx="6661858" cy="1133345"/>
            <a:chOff x="0" y="-76200"/>
            <a:chExt cx="8882477" cy="1511126"/>
          </a:xfrm>
        </p:grpSpPr>
        <p:sp>
          <p:nvSpPr>
            <p:cNvPr id="13" name="TextBox 13"/>
            <p:cNvSpPr txBox="1"/>
            <p:nvPr/>
          </p:nvSpPr>
          <p:spPr>
            <a:xfrm>
              <a:off x="0" y="866309"/>
              <a:ext cx="8882477" cy="568617"/>
            </a:xfrm>
            <a:prstGeom prst="rect">
              <a:avLst/>
            </a:prstGeom>
          </p:spPr>
          <p:txBody>
            <a:bodyPr lIns="0" tIns="0" rIns="0" bIns="0" rtlCol="0" anchor="t">
              <a:spAutoFit/>
            </a:bodyPr>
            <a:lstStyle/>
            <a:p>
              <a:pPr algn="ctr">
                <a:lnSpc>
                  <a:spcPts val="3600"/>
                </a:lnSpc>
              </a:pPr>
              <a:endParaRPr lang="en-US" sz="2400" dirty="0">
                <a:solidFill>
                  <a:srgbClr val="053D57"/>
                </a:solidFill>
                <a:latin typeface="Source Sans Pro"/>
              </a:endParaRPr>
            </a:p>
          </p:txBody>
        </p:sp>
        <p:sp>
          <p:nvSpPr>
            <p:cNvPr id="14" name="TextBox 14"/>
            <p:cNvSpPr txBox="1"/>
            <p:nvPr/>
          </p:nvSpPr>
          <p:spPr>
            <a:xfrm>
              <a:off x="0" y="-76200"/>
              <a:ext cx="8882477" cy="792696"/>
            </a:xfrm>
            <a:prstGeom prst="rect">
              <a:avLst/>
            </a:prstGeom>
          </p:spPr>
          <p:txBody>
            <a:bodyPr lIns="0" tIns="0" rIns="0" bIns="0" rtlCol="0" anchor="t">
              <a:spAutoFit/>
            </a:bodyPr>
            <a:lstStyle/>
            <a:p>
              <a:pPr algn="ctr">
                <a:lnSpc>
                  <a:spcPts val="4964"/>
                </a:lnSpc>
              </a:pPr>
              <a:endParaRPr lang="en-US" sz="3400" spc="340" dirty="0">
                <a:solidFill>
                  <a:srgbClr val="053D57"/>
                </a:solidFill>
                <a:latin typeface="Source Sans Pro"/>
              </a:endParaRPr>
            </a:p>
          </p:txBody>
        </p:sp>
      </p:grpSp>
      <p:sp>
        <p:nvSpPr>
          <p:cNvPr id="15" name="AutoShape 15"/>
          <p:cNvSpPr/>
          <p:nvPr/>
        </p:nvSpPr>
        <p:spPr>
          <a:xfrm>
            <a:off x="9227770" y="6075338"/>
            <a:ext cx="7771032" cy="3182962"/>
          </a:xfrm>
          <a:prstGeom prst="rect">
            <a:avLst/>
          </a:prstGeom>
          <a:solidFill>
            <a:srgbClr val="97BCC7"/>
          </a:solidFill>
        </p:spPr>
      </p:sp>
      <p:sp>
        <p:nvSpPr>
          <p:cNvPr id="6" name="Rectángulo 5"/>
          <p:cNvSpPr/>
          <p:nvPr/>
        </p:nvSpPr>
        <p:spPr>
          <a:xfrm>
            <a:off x="2286000" y="6907920"/>
            <a:ext cx="5410200" cy="882678"/>
          </a:xfrm>
          <a:prstGeom prst="rect">
            <a:avLst/>
          </a:prstGeom>
        </p:spPr>
        <p:txBody>
          <a:bodyPr wrap="square">
            <a:spAutoFit/>
          </a:bodyPr>
          <a:lstStyle/>
          <a:p>
            <a:pPr algn="just">
              <a:lnSpc>
                <a:spcPct val="107000"/>
              </a:lnSpc>
              <a:spcAft>
                <a:spcPts val="800"/>
              </a:spcAft>
            </a:pPr>
            <a:r>
              <a:rPr lang="es-ES" sz="2400" i="1" u="sng" dirty="0" err="1" smtClean="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mos</a:t>
            </a:r>
            <a:r>
              <a:rPr lang="es-ES" sz="2400" i="1" u="sng" dirty="0" smtClean="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a:t>
            </a:r>
            <a:r>
              <a:rPr lang="es-ES" sz="2400" dirty="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 </a:t>
            </a:r>
            <a:r>
              <a:rPr lang="es-ES" sz="2400" dirty="0" smtClean="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prevalece el sentido de costumbre o hábito.</a:t>
            </a:r>
            <a:endParaRPr lang="en-US" sz="2400" dirty="0">
              <a:solidFill>
                <a:prstClr val="black"/>
              </a:solidFill>
              <a:ea typeface="Calibri" panose="020F0502020204030204" pitchFamily="34" charset="0"/>
              <a:cs typeface="Times New Roman" panose="02020603050405020304" pitchFamily="18" charset="0"/>
            </a:endParaRPr>
          </a:p>
        </p:txBody>
      </p:sp>
      <p:sp>
        <p:nvSpPr>
          <p:cNvPr id="7" name="Rectángulo 6"/>
          <p:cNvSpPr/>
          <p:nvPr/>
        </p:nvSpPr>
        <p:spPr>
          <a:xfrm>
            <a:off x="10744200" y="6907920"/>
            <a:ext cx="5475956" cy="882678"/>
          </a:xfrm>
          <a:prstGeom prst="rect">
            <a:avLst/>
          </a:prstGeom>
        </p:spPr>
        <p:txBody>
          <a:bodyPr wrap="square">
            <a:spAutoFit/>
          </a:bodyPr>
          <a:lstStyle/>
          <a:p>
            <a:pPr algn="just">
              <a:lnSpc>
                <a:spcPct val="107000"/>
              </a:lnSpc>
              <a:spcAft>
                <a:spcPts val="800"/>
              </a:spcAft>
            </a:pPr>
            <a:r>
              <a:rPr lang="es-ES" sz="2400" i="1" u="sng" dirty="0" smtClean="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Es la encargada de tomar nuestra primera naturaleza</a:t>
            </a:r>
            <a:r>
              <a:rPr lang="es-ES" sz="2400" dirty="0" smtClean="0">
                <a:solidFill>
                  <a:srgbClr val="333333"/>
                </a:solidFill>
                <a:latin typeface="Lucida Sans Unicode" panose="020B0602030504020204" pitchFamily="34" charset="0"/>
                <a:ea typeface="Times New Roman" panose="02020603050405020304" pitchFamily="18"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p:txBody>
      </p:sp>
      <p:pic>
        <p:nvPicPr>
          <p:cNvPr id="19" name="Imagen 18" descr="aristoteles"/>
          <p:cNvPicPr/>
          <p:nvPr/>
        </p:nvPicPr>
        <p:blipFill>
          <a:blip r:embed="rId2">
            <a:extLst>
              <a:ext uri="{28A0092B-C50C-407E-A947-70E740481C1C}">
                <a14:useLocalDpi xmlns:a14="http://schemas.microsoft.com/office/drawing/2010/main" val="0"/>
              </a:ext>
            </a:extLst>
          </a:blip>
          <a:srcRect/>
          <a:stretch>
            <a:fillRect/>
          </a:stretch>
        </p:blipFill>
        <p:spPr bwMode="auto">
          <a:xfrm>
            <a:off x="3509867" y="2759027"/>
            <a:ext cx="3329694" cy="3203951"/>
          </a:xfrm>
          <a:prstGeom prst="rect">
            <a:avLst/>
          </a:prstGeom>
          <a:noFill/>
          <a:ln>
            <a:noFill/>
          </a:ln>
        </p:spPr>
      </p:pic>
    </p:spTree>
    <p:extLst>
      <p:ext uri="{BB962C8B-B14F-4D97-AF65-F5344CB8AC3E}">
        <p14:creationId xmlns:p14="http://schemas.microsoft.com/office/powerpoint/2010/main" val="1377539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295400" y="266700"/>
            <a:ext cx="3504486" cy="369332"/>
          </a:xfrm>
          <a:prstGeom prst="rect">
            <a:avLst/>
          </a:prstGeom>
        </p:spPr>
        <p:txBody>
          <a:bodyPr wrap="none">
            <a:spAutoFit/>
          </a:bodyPr>
          <a:lstStyle/>
          <a:p>
            <a:r>
              <a:rPr lang="en-US" b="1" spc="285" dirty="0" err="1" smtClean="0">
                <a:solidFill>
                  <a:schemeClr val="bg1"/>
                </a:solidFill>
                <a:latin typeface="Helveticish"/>
              </a:rPr>
              <a:t>Sesión</a:t>
            </a:r>
            <a:r>
              <a:rPr lang="en-US" b="1" spc="285" dirty="0" smtClean="0">
                <a:solidFill>
                  <a:schemeClr val="bg1"/>
                </a:solidFill>
                <a:latin typeface="Helveticish"/>
              </a:rPr>
              <a:t> 1 </a:t>
            </a:r>
            <a:r>
              <a:rPr lang="en-US" b="1" spc="285" dirty="0">
                <a:solidFill>
                  <a:schemeClr val="bg1"/>
                </a:solidFill>
                <a:latin typeface="Helveticish"/>
              </a:rPr>
              <a:t>| </a:t>
            </a:r>
            <a:r>
              <a:rPr lang="en-US" b="1" spc="285" dirty="0" smtClean="0">
                <a:solidFill>
                  <a:schemeClr val="bg1"/>
                </a:solidFill>
                <a:latin typeface="Helveticish"/>
              </a:rPr>
              <a:t>Ética y el </a:t>
            </a:r>
            <a:r>
              <a:rPr lang="en-US" b="1" spc="285" dirty="0" err="1" smtClean="0">
                <a:solidFill>
                  <a:schemeClr val="bg1"/>
                </a:solidFill>
                <a:latin typeface="Helveticish"/>
              </a:rPr>
              <a:t>ser</a:t>
            </a:r>
            <a:endParaRPr lang="es-DO"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Rectángulo 2"/>
          <p:cNvSpPr/>
          <p:nvPr/>
        </p:nvSpPr>
        <p:spPr>
          <a:xfrm>
            <a:off x="2286000" y="896183"/>
            <a:ext cx="9220200" cy="8494633"/>
          </a:xfrm>
          <a:prstGeom prst="rect">
            <a:avLst/>
          </a:prstGeom>
        </p:spPr>
        <p:txBody>
          <a:bodyPr wrap="square">
            <a:spAutoFit/>
          </a:bodyPr>
          <a:lstStyle/>
          <a:p>
            <a:pPr algn="just"/>
            <a:r>
              <a:rPr lang="es-DO" sz="4800" b="1" dirty="0" smtClean="0">
                <a:latin typeface="Source Sans Pro" panose="020B0604020202020204" charset="0"/>
                <a:cs typeface="Source Sans Pro" panose="020B0604020202020204" charset="0"/>
              </a:rPr>
              <a:t>Son </a:t>
            </a:r>
            <a:r>
              <a:rPr lang="es-DO" sz="4800" b="1" dirty="0">
                <a:latin typeface="Source Sans Pro" panose="020B0604020202020204" charset="0"/>
                <a:cs typeface="Source Sans Pro" panose="020B0604020202020204" charset="0"/>
              </a:rPr>
              <a:t>una familia de mamíferos placentarios del orden </a:t>
            </a:r>
            <a:r>
              <a:rPr lang="es-DO" sz="4800" b="1" dirty="0" err="1">
                <a:solidFill>
                  <a:srgbClr val="C00000"/>
                </a:solidFill>
                <a:latin typeface="Source Sans Pro" panose="020B0604020202020204" charset="0"/>
                <a:cs typeface="Source Sans Pro" panose="020B0604020202020204" charset="0"/>
              </a:rPr>
              <a:t>Proboscidea</a:t>
            </a:r>
            <a:r>
              <a:rPr lang="es-DO" sz="4800" b="1" dirty="0">
                <a:latin typeface="Source Sans Pro" panose="020B0604020202020204" charset="0"/>
                <a:cs typeface="Source Sans Pro" panose="020B0604020202020204" charset="0"/>
              </a:rPr>
              <a:t>. Antiguamente se clasificaban, junto con otros mamíferos de piel gruesa, en el orden, ahora inválido, de los </a:t>
            </a:r>
            <a:r>
              <a:rPr lang="es-DO" sz="4800" b="1" dirty="0">
                <a:solidFill>
                  <a:srgbClr val="C00000"/>
                </a:solidFill>
                <a:latin typeface="Source Sans Pro" panose="020B0604020202020204" charset="0"/>
                <a:cs typeface="Source Sans Pro" panose="020B0604020202020204" charset="0"/>
              </a:rPr>
              <a:t>paquidermos</a:t>
            </a:r>
            <a:r>
              <a:rPr lang="es-DO" sz="4800" b="1" dirty="0">
                <a:latin typeface="Source Sans Pro" panose="020B0604020202020204" charset="0"/>
                <a:cs typeface="Source Sans Pro" panose="020B0604020202020204" charset="0"/>
              </a:rPr>
              <a:t> (</a:t>
            </a:r>
            <a:r>
              <a:rPr lang="es-DO" sz="4800" b="1" dirty="0" err="1">
                <a:latin typeface="Source Sans Pro" panose="020B0604020202020204" charset="0"/>
                <a:cs typeface="Source Sans Pro" panose="020B0604020202020204" charset="0"/>
              </a:rPr>
              <a:t>Pachydermata</a:t>
            </a:r>
            <a:r>
              <a:rPr lang="es-DO" sz="4800" b="1" dirty="0">
                <a:latin typeface="Source Sans Pro" panose="020B0604020202020204" charset="0"/>
                <a:cs typeface="Source Sans Pro" panose="020B0604020202020204" charset="0"/>
              </a:rPr>
              <a:t>). Existen hoy en día </a:t>
            </a:r>
            <a:r>
              <a:rPr lang="es-DO" sz="4800" b="1" dirty="0" smtClean="0">
                <a:latin typeface="Source Sans Pro" panose="020B0604020202020204" charset="0"/>
                <a:cs typeface="Source Sans Pro" panose="020B0604020202020204" charset="0"/>
              </a:rPr>
              <a:t>tres </a:t>
            </a:r>
            <a:r>
              <a:rPr lang="es-DO" sz="4800" b="1" dirty="0">
                <a:latin typeface="Source Sans Pro" panose="020B0604020202020204" charset="0"/>
                <a:cs typeface="Source Sans Pro" panose="020B0604020202020204" charset="0"/>
              </a:rPr>
              <a:t>especies y diversas subespecies. Entre los géneros extintos de esta familia destacan los </a:t>
            </a:r>
            <a:r>
              <a:rPr lang="es-DO" sz="4800" b="1" dirty="0">
                <a:solidFill>
                  <a:srgbClr val="C00000"/>
                </a:solidFill>
                <a:latin typeface="Source Sans Pro" panose="020B0604020202020204" charset="0"/>
                <a:cs typeface="Source Sans Pro" panose="020B0604020202020204" charset="0"/>
              </a:rPr>
              <a:t>mamuts</a:t>
            </a:r>
            <a:r>
              <a:rPr lang="es-DO" sz="4000" b="1" dirty="0" smtClean="0">
                <a:latin typeface="Source Sans Pro" panose="020B0604020202020204" charset="0"/>
                <a:cs typeface="Source Sans Pro" panose="020B0604020202020204" charset="0"/>
              </a:rPr>
              <a:t>.</a:t>
            </a:r>
            <a:endParaRPr lang="es-DO" sz="4000" b="1" dirty="0">
              <a:latin typeface="Source Sans Pro" panose="020B0604020202020204" charset="0"/>
              <a:cs typeface="Source Sans Pro" panose="020B0604020202020204" charset="0"/>
            </a:endParaRPr>
          </a:p>
          <a:p>
            <a:endParaRPr lang="es-DO" dirty="0"/>
          </a:p>
        </p:txBody>
      </p:sp>
      <p:pic>
        <p:nvPicPr>
          <p:cNvPr id="2" name="Imagen 1"/>
          <p:cNvPicPr>
            <a:picLocks noChangeAspect="1"/>
          </p:cNvPicPr>
          <p:nvPr/>
        </p:nvPicPr>
        <p:blipFill>
          <a:blip r:embed="rId2"/>
          <a:stretch>
            <a:fillRect/>
          </a:stretch>
        </p:blipFill>
        <p:spPr>
          <a:xfrm>
            <a:off x="12254522" y="2095500"/>
            <a:ext cx="4682727" cy="6385651"/>
          </a:xfrm>
          <a:prstGeom prst="rect">
            <a:avLst/>
          </a:prstGeom>
        </p:spPr>
      </p:pic>
    </p:spTree>
    <p:extLst>
      <p:ext uri="{BB962C8B-B14F-4D97-AF65-F5344CB8AC3E}">
        <p14:creationId xmlns:p14="http://schemas.microsoft.com/office/powerpoint/2010/main" val="2952418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4" name="Picture 4" descr="Vinilo decorativo silueta elefa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57300"/>
            <a:ext cx="7696834" cy="624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https://tse1.mm.bing.net/th?id=OIP.susaM0nLQlEfgYN8esnujQHaEK&amp;pid=Api&amp;P=0&amp;w=318&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199" y="1257299"/>
            <a:ext cx="7172523" cy="6248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1066800" y="7763232"/>
            <a:ext cx="15609358" cy="2092881"/>
          </a:xfrm>
          <a:prstGeom prst="rect">
            <a:avLst/>
          </a:prstGeom>
        </p:spPr>
        <p:txBody>
          <a:bodyPr wrap="square">
            <a:spAutoFit/>
          </a:bodyPr>
          <a:lstStyle/>
          <a:p>
            <a:pPr algn="just"/>
            <a:r>
              <a:rPr lang="es-DO" sz="2800" b="1" dirty="0" smtClean="0">
                <a:latin typeface="Source Sans Pro" panose="020B0604020202020204" charset="0"/>
                <a:cs typeface="Source Sans Pro" panose="020B0604020202020204" charset="0"/>
              </a:rPr>
              <a:t>Son </a:t>
            </a:r>
            <a:r>
              <a:rPr lang="es-DO" sz="2800" b="1" dirty="0">
                <a:latin typeface="Source Sans Pro" panose="020B0604020202020204" charset="0"/>
                <a:cs typeface="Source Sans Pro" panose="020B0604020202020204" charset="0"/>
              </a:rPr>
              <a:t>una familia de mamíferos placentarios del orden </a:t>
            </a:r>
            <a:r>
              <a:rPr lang="es-DO" sz="2800" b="1" dirty="0" err="1">
                <a:latin typeface="Source Sans Pro" panose="020B0604020202020204" charset="0"/>
                <a:cs typeface="Source Sans Pro" panose="020B0604020202020204" charset="0"/>
              </a:rPr>
              <a:t>Proboscidea</a:t>
            </a:r>
            <a:r>
              <a:rPr lang="es-DO" sz="2800" b="1" dirty="0">
                <a:latin typeface="Source Sans Pro" panose="020B0604020202020204" charset="0"/>
                <a:cs typeface="Source Sans Pro" panose="020B0604020202020204" charset="0"/>
              </a:rPr>
              <a:t>. Antiguamente se clasificaban, junto con otros mamíferos de piel gruesa, en el orden, ahora inválido, de los paquidermos (</a:t>
            </a:r>
            <a:r>
              <a:rPr lang="es-DO" sz="2800" b="1" dirty="0" err="1">
                <a:latin typeface="Source Sans Pro" panose="020B0604020202020204" charset="0"/>
                <a:cs typeface="Source Sans Pro" panose="020B0604020202020204" charset="0"/>
              </a:rPr>
              <a:t>Pachydermata</a:t>
            </a:r>
            <a:r>
              <a:rPr lang="es-DO" sz="2800" b="1" dirty="0">
                <a:latin typeface="Source Sans Pro" panose="020B0604020202020204" charset="0"/>
                <a:cs typeface="Source Sans Pro" panose="020B0604020202020204" charset="0"/>
              </a:rPr>
              <a:t>). Existen hoy en día </a:t>
            </a:r>
            <a:r>
              <a:rPr lang="es-DO" sz="2800" b="1" dirty="0" smtClean="0">
                <a:latin typeface="Source Sans Pro" panose="020B0604020202020204" charset="0"/>
                <a:cs typeface="Source Sans Pro" panose="020B0604020202020204" charset="0"/>
              </a:rPr>
              <a:t>tres </a:t>
            </a:r>
            <a:r>
              <a:rPr lang="es-DO" sz="2800" b="1" dirty="0">
                <a:latin typeface="Source Sans Pro" panose="020B0604020202020204" charset="0"/>
                <a:cs typeface="Source Sans Pro" panose="020B0604020202020204" charset="0"/>
              </a:rPr>
              <a:t>especies y diversas subespecies. Entre los géneros extintos de esta familia destacan los mamuts. (https://</a:t>
            </a:r>
            <a:r>
              <a:rPr lang="es-DO" sz="2800" b="1" dirty="0" smtClean="0">
                <a:latin typeface="Source Sans Pro" panose="020B0604020202020204" charset="0"/>
                <a:cs typeface="Source Sans Pro" panose="020B0604020202020204" charset="0"/>
              </a:rPr>
              <a:t>es.wikipedia.org/wiki/Elephantidae).</a:t>
            </a:r>
            <a:endParaRPr lang="es-DO" sz="2800" b="1" dirty="0">
              <a:latin typeface="Source Sans Pro" panose="020B0604020202020204" charset="0"/>
              <a:cs typeface="Source Sans Pro" panose="020B0604020202020204" charset="0"/>
            </a:endParaRPr>
          </a:p>
          <a:p>
            <a:endParaRPr lang="es-DO" dirty="0"/>
          </a:p>
        </p:txBody>
      </p:sp>
    </p:spTree>
    <p:extLst>
      <p:ext uri="{BB962C8B-B14F-4D97-AF65-F5344CB8AC3E}">
        <p14:creationId xmlns:p14="http://schemas.microsoft.com/office/powerpoint/2010/main" val="3238255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p:cNvPicPr>
            <a:picLocks noChangeAspect="1"/>
          </p:cNvPicPr>
          <p:nvPr/>
        </p:nvPicPr>
        <p:blipFill>
          <a:blip r:embed="rId2"/>
          <a:stretch>
            <a:fillRect/>
          </a:stretch>
        </p:blipFill>
        <p:spPr>
          <a:xfrm>
            <a:off x="1488121" y="919733"/>
            <a:ext cx="5867400" cy="6172200"/>
          </a:xfrm>
          <a:prstGeom prst="rect">
            <a:avLst/>
          </a:prstGeom>
        </p:spPr>
      </p:pic>
      <p:pic>
        <p:nvPicPr>
          <p:cNvPr id="4" name="Imagen 3"/>
          <p:cNvPicPr>
            <a:picLocks noChangeAspect="1"/>
          </p:cNvPicPr>
          <p:nvPr/>
        </p:nvPicPr>
        <p:blipFill rotWithShape="1">
          <a:blip r:embed="rId3"/>
          <a:srcRect l="55288" t="27528" r="21958"/>
          <a:stretch/>
        </p:blipFill>
        <p:spPr>
          <a:xfrm>
            <a:off x="13601000" y="371459"/>
            <a:ext cx="3354697" cy="6720473"/>
          </a:xfrm>
          <a:prstGeom prst="rect">
            <a:avLst/>
          </a:prstGeom>
        </p:spPr>
      </p:pic>
      <p:pic>
        <p:nvPicPr>
          <p:cNvPr id="6" name="Imagen 5"/>
          <p:cNvPicPr>
            <a:picLocks noChangeAspect="1"/>
          </p:cNvPicPr>
          <p:nvPr/>
        </p:nvPicPr>
        <p:blipFill rotWithShape="1">
          <a:blip r:embed="rId4"/>
          <a:srcRect l="17331" r="38377"/>
          <a:stretch/>
        </p:blipFill>
        <p:spPr>
          <a:xfrm>
            <a:off x="8478360" y="4304101"/>
            <a:ext cx="3505201" cy="5575663"/>
          </a:xfrm>
          <a:prstGeom prst="rect">
            <a:avLst/>
          </a:prstGeom>
        </p:spPr>
      </p:pic>
      <p:sp>
        <p:nvSpPr>
          <p:cNvPr id="2" name="Elipse 1"/>
          <p:cNvSpPr/>
          <p:nvPr/>
        </p:nvSpPr>
        <p:spPr>
          <a:xfrm>
            <a:off x="2319498" y="5931298"/>
            <a:ext cx="990600" cy="1066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DO" sz="3600" dirty="0" smtClean="0"/>
              <a:t>1</a:t>
            </a:r>
            <a:endParaRPr lang="es-DO" sz="3600" dirty="0"/>
          </a:p>
        </p:txBody>
      </p:sp>
      <p:sp>
        <p:nvSpPr>
          <p:cNvPr id="14" name="Elipse 13"/>
          <p:cNvSpPr/>
          <p:nvPr/>
        </p:nvSpPr>
        <p:spPr>
          <a:xfrm>
            <a:off x="9735660" y="4365728"/>
            <a:ext cx="990600" cy="1066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DO" sz="3600" dirty="0"/>
              <a:t>2</a:t>
            </a:r>
          </a:p>
        </p:txBody>
      </p:sp>
      <p:sp>
        <p:nvSpPr>
          <p:cNvPr id="15" name="Elipse 14"/>
          <p:cNvSpPr/>
          <p:nvPr/>
        </p:nvSpPr>
        <p:spPr>
          <a:xfrm>
            <a:off x="15965097" y="5921272"/>
            <a:ext cx="990600" cy="1066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DO" sz="3600" dirty="0" smtClean="0"/>
              <a:t>3</a:t>
            </a:r>
            <a:endParaRPr lang="es-DO" sz="3600" dirty="0"/>
          </a:p>
        </p:txBody>
      </p:sp>
    </p:spTree>
    <p:extLst>
      <p:ext uri="{BB962C8B-B14F-4D97-AF65-F5344CB8AC3E}">
        <p14:creationId xmlns:p14="http://schemas.microsoft.com/office/powerpoint/2010/main" val="2712106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grpSp>
        <p:nvGrpSpPr>
          <p:cNvPr id="2" name="Group 2"/>
          <p:cNvGrpSpPr/>
          <p:nvPr/>
        </p:nvGrpSpPr>
        <p:grpSpPr>
          <a:xfrm>
            <a:off x="9771655" y="1950601"/>
            <a:ext cx="8516345" cy="1592405"/>
            <a:chOff x="0" y="2069200"/>
            <a:chExt cx="15363454" cy="2123207"/>
          </a:xfrm>
        </p:grpSpPr>
        <p:sp>
          <p:nvSpPr>
            <p:cNvPr id="3" name="TextBox 3"/>
            <p:cNvSpPr txBox="1"/>
            <p:nvPr/>
          </p:nvSpPr>
          <p:spPr>
            <a:xfrm>
              <a:off x="577757" y="2113450"/>
              <a:ext cx="14785697" cy="1267013"/>
            </a:xfrm>
            <a:prstGeom prst="rect">
              <a:avLst/>
            </a:prstGeom>
          </p:spPr>
          <p:txBody>
            <a:bodyPr lIns="0" tIns="0" rIns="0" bIns="0" rtlCol="0" anchor="t">
              <a:spAutoFit/>
            </a:bodyPr>
            <a:lstStyle/>
            <a:p>
              <a:pPr>
                <a:lnSpc>
                  <a:spcPts val="7439"/>
                </a:lnSpc>
              </a:pPr>
              <a:r>
                <a:rPr lang="en-US" sz="6200" spc="186" dirty="0">
                  <a:solidFill>
                    <a:srgbClr val="F8FBFD"/>
                  </a:solidFill>
                  <a:latin typeface="Source Serif Pro Bold"/>
                </a:rPr>
                <a:t>   </a:t>
              </a:r>
              <a:r>
                <a:rPr lang="en-US" sz="6200" spc="186" dirty="0" smtClean="0">
                  <a:solidFill>
                    <a:srgbClr val="F8FBFD"/>
                  </a:solidFill>
                  <a:latin typeface="Source Serif Pro Bold"/>
                </a:rPr>
                <a:t>IMPO</a:t>
              </a:r>
              <a:r>
                <a:rPr lang="en-US" sz="6200" b="1" spc="186" dirty="0" smtClean="0">
                  <a:solidFill>
                    <a:srgbClr val="FF0000"/>
                  </a:solidFill>
                  <a:latin typeface="Source Serif Pro Bold"/>
                </a:rPr>
                <a:t>R</a:t>
              </a:r>
              <a:r>
                <a:rPr lang="en-US" sz="6200" spc="186" dirty="0" smtClean="0">
                  <a:solidFill>
                    <a:srgbClr val="F8FBFD"/>
                  </a:solidFill>
                  <a:latin typeface="Source Serif Pro Bold"/>
                </a:rPr>
                <a:t>TANCIA</a:t>
              </a:r>
              <a:endParaRPr lang="en-US" sz="6200" spc="186" dirty="0">
                <a:solidFill>
                  <a:srgbClr val="F8FBFD"/>
                </a:solidFill>
                <a:latin typeface="Source Serif Pro Bold"/>
              </a:endParaRPr>
            </a:p>
          </p:txBody>
        </p:sp>
        <p:sp>
          <p:nvSpPr>
            <p:cNvPr id="4" name="TextBox 4"/>
            <p:cNvSpPr txBox="1"/>
            <p:nvPr/>
          </p:nvSpPr>
          <p:spPr>
            <a:xfrm>
              <a:off x="0" y="2069200"/>
              <a:ext cx="14785697" cy="612775"/>
            </a:xfrm>
            <a:prstGeom prst="rect">
              <a:avLst/>
            </a:prstGeom>
          </p:spPr>
          <p:txBody>
            <a:bodyPr lIns="0" tIns="0" rIns="0" bIns="0" rtlCol="0" anchor="t">
              <a:spAutoFit/>
            </a:bodyPr>
            <a:lstStyle/>
            <a:p>
              <a:pPr>
                <a:lnSpc>
                  <a:spcPts val="3690"/>
                </a:lnSpc>
              </a:pPr>
              <a:endParaRPr>
                <a:solidFill>
                  <a:prstClr val="black"/>
                </a:solidFill>
              </a:endParaRPr>
            </a:p>
          </p:txBody>
        </p:sp>
        <p:sp>
          <p:nvSpPr>
            <p:cNvPr id="5" name="TextBox 5"/>
            <p:cNvSpPr txBox="1"/>
            <p:nvPr/>
          </p:nvSpPr>
          <p:spPr>
            <a:xfrm>
              <a:off x="0" y="3339438"/>
              <a:ext cx="14785697" cy="852969"/>
            </a:xfrm>
            <a:prstGeom prst="rect">
              <a:avLst/>
            </a:prstGeom>
          </p:spPr>
          <p:txBody>
            <a:bodyPr lIns="0" tIns="0" rIns="0" bIns="0" rtlCol="0" anchor="t">
              <a:spAutoFit/>
            </a:bodyPr>
            <a:lstStyle/>
            <a:p>
              <a:pPr>
                <a:lnSpc>
                  <a:spcPts val="5400"/>
                </a:lnSpc>
              </a:pPr>
              <a:endParaRPr lang="en-US" sz="3600" dirty="0">
                <a:solidFill>
                  <a:srgbClr val="F8FBFD"/>
                </a:solidFill>
                <a:latin typeface="Source Sans Pro"/>
              </a:endParaRPr>
            </a:p>
          </p:txBody>
        </p:sp>
      </p:grpSp>
      <p:pic>
        <p:nvPicPr>
          <p:cNvPr id="6" name="Picture 6"/>
          <p:cNvPicPr>
            <a:picLocks noChangeAspect="1"/>
          </p:cNvPicPr>
          <p:nvPr/>
        </p:nvPicPr>
        <p:blipFill>
          <a:blip r:embed="rId2"/>
          <a:srcRect/>
          <a:stretch>
            <a:fillRect/>
          </a:stretch>
        </p:blipFill>
        <p:spPr>
          <a:xfrm>
            <a:off x="16383467" y="8416750"/>
            <a:ext cx="2285533" cy="2251250"/>
          </a:xfrm>
          <a:prstGeom prst="rect">
            <a:avLst/>
          </a:prstGeom>
        </p:spPr>
      </p:pic>
      <p:sp>
        <p:nvSpPr>
          <p:cNvPr id="7" name="AutoShape 7"/>
          <p:cNvSpPr/>
          <p:nvPr/>
        </p:nvSpPr>
        <p:spPr>
          <a:xfrm>
            <a:off x="-1333500" y="9723034"/>
            <a:ext cx="17254720" cy="80183"/>
          </a:xfrm>
          <a:prstGeom prst="rect">
            <a:avLst/>
          </a:prstGeom>
          <a:solidFill>
            <a:srgbClr val="97BCC7"/>
          </a:solidFill>
        </p:spPr>
      </p:sp>
      <p:pic>
        <p:nvPicPr>
          <p:cNvPr id="9" name="Imagen 8"/>
          <p:cNvPicPr>
            <a:picLocks noChangeAspect="1"/>
          </p:cNvPicPr>
          <p:nvPr/>
        </p:nvPicPr>
        <p:blipFill>
          <a:blip r:embed="rId3"/>
          <a:stretch>
            <a:fillRect/>
          </a:stretch>
        </p:blipFill>
        <p:spPr>
          <a:xfrm>
            <a:off x="609599" y="800100"/>
            <a:ext cx="8702265" cy="8229600"/>
          </a:xfrm>
          <a:prstGeom prst="rect">
            <a:avLst/>
          </a:prstGeom>
        </p:spPr>
      </p:pic>
      <p:sp>
        <p:nvSpPr>
          <p:cNvPr id="10" name="Rectángulo 9"/>
          <p:cNvSpPr/>
          <p:nvPr/>
        </p:nvSpPr>
        <p:spPr>
          <a:xfrm>
            <a:off x="10091920" y="3338437"/>
            <a:ext cx="7426293" cy="5078313"/>
          </a:xfrm>
          <a:prstGeom prst="rect">
            <a:avLst/>
          </a:prstGeom>
        </p:spPr>
        <p:txBody>
          <a:bodyPr wrap="square">
            <a:spAutoFit/>
          </a:bodyPr>
          <a:lstStyle/>
          <a:p>
            <a:pPr algn="ctr"/>
            <a:r>
              <a:rPr lang="es-ES" sz="5400" dirty="0">
                <a:solidFill>
                  <a:prstClr val="white"/>
                </a:solidFill>
                <a:latin typeface="inherit"/>
                <a:ea typeface="Times New Roman" panose="02020603050405020304" pitchFamily="18" charset="0"/>
                <a:cs typeface="Arial" panose="020B0604020202020204" pitchFamily="34" charset="0"/>
              </a:rPr>
              <a:t>La ideas éticas están íntimamente relacionadas con la idea que tenemos acerca de la </a:t>
            </a:r>
            <a:r>
              <a:rPr lang="es-ES" sz="5400" b="1" dirty="0" smtClean="0">
                <a:solidFill>
                  <a:srgbClr val="FF0000"/>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REALIDAD</a:t>
            </a:r>
            <a:r>
              <a:rPr lang="es-ES" sz="5400" b="1" dirty="0" smtClean="0">
                <a:solidFill>
                  <a:srgbClr val="FF0000"/>
                </a:solidFill>
                <a:latin typeface="inherit"/>
                <a:ea typeface="Times New Roman" panose="02020603050405020304" pitchFamily="18" charset="0"/>
                <a:cs typeface="Arial" panose="020B0604020202020204" pitchFamily="34" charset="0"/>
              </a:rPr>
              <a:t>.</a:t>
            </a:r>
            <a:endParaRPr lang="en-US" sz="5400" b="1" dirty="0">
              <a:solidFill>
                <a:srgbClr val="FF0000"/>
              </a:solidFill>
            </a:endParaRPr>
          </a:p>
        </p:txBody>
      </p:sp>
    </p:spTree>
    <p:extLst>
      <p:ext uri="{BB962C8B-B14F-4D97-AF65-F5344CB8AC3E}">
        <p14:creationId xmlns:p14="http://schemas.microsoft.com/office/powerpoint/2010/main" val="2700677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65315" y="9723034"/>
            <a:ext cx="18818629" cy="80183"/>
          </a:xfrm>
          <a:prstGeom prst="rect">
            <a:avLst/>
          </a:prstGeom>
          <a:solidFill>
            <a:srgbClr val="97BCC7"/>
          </a:solidFill>
        </p:spPr>
      </p:sp>
      <p:sp>
        <p:nvSpPr>
          <p:cNvPr id="11" name="AutoShape 11"/>
          <p:cNvSpPr/>
          <p:nvPr/>
        </p:nvSpPr>
        <p:spPr>
          <a:xfrm>
            <a:off x="5821203" y="483784"/>
            <a:ext cx="17254720" cy="80183"/>
          </a:xfrm>
          <a:prstGeom prst="rect">
            <a:avLst/>
          </a:prstGeom>
          <a:solidFill>
            <a:srgbClr val="97BCC7"/>
          </a:solidFill>
        </p:spPr>
      </p:sp>
      <p:pic>
        <p:nvPicPr>
          <p:cNvPr id="12" name="Picture 12"/>
          <p:cNvPicPr>
            <a:picLocks noChangeAspect="1"/>
          </p:cNvPicPr>
          <p:nvPr/>
        </p:nvPicPr>
        <p:blipFill>
          <a:blip r:embed="rId2"/>
          <a:srcRect/>
          <a:stretch>
            <a:fillRect/>
          </a:stretch>
        </p:blipFill>
        <p:spPr>
          <a:xfrm>
            <a:off x="-381000" y="-952500"/>
            <a:ext cx="6156157" cy="6063815"/>
          </a:xfrm>
          <a:prstGeom prst="rect">
            <a:avLst/>
          </a:prstGeom>
        </p:spPr>
      </p:pic>
      <p:sp>
        <p:nvSpPr>
          <p:cNvPr id="14" name="Rectángulo 13"/>
          <p:cNvSpPr/>
          <p:nvPr/>
        </p:nvSpPr>
        <p:spPr>
          <a:xfrm>
            <a:off x="609600" y="5489698"/>
            <a:ext cx="7086600" cy="2800767"/>
          </a:xfrm>
          <a:prstGeom prst="rect">
            <a:avLst/>
          </a:prstGeom>
        </p:spPr>
        <p:txBody>
          <a:bodyPr wrap="square">
            <a:spAutoFit/>
          </a:bodyPr>
          <a:lstStyle/>
          <a:p>
            <a:r>
              <a:rPr lang="es-ES" sz="8800" dirty="0">
                <a:solidFill>
                  <a:prstClr val="white">
                    <a:lumMod val="95000"/>
                  </a:prstClr>
                </a:solidFill>
              </a:rPr>
              <a:t>¿</a:t>
            </a:r>
            <a:r>
              <a:rPr lang="es-ES" sz="8800" dirty="0" smtClean="0">
                <a:solidFill>
                  <a:prstClr val="white">
                    <a:lumMod val="95000"/>
                  </a:prstClr>
                </a:solidFill>
              </a:rPr>
              <a:t>Qué </a:t>
            </a:r>
            <a:r>
              <a:rPr lang="es-ES" sz="8800" dirty="0" smtClean="0">
                <a:solidFill>
                  <a:srgbClr val="FF0000"/>
                </a:solidFill>
              </a:rPr>
              <a:t>edad</a:t>
            </a:r>
            <a:r>
              <a:rPr lang="es-ES" sz="8800" dirty="0" smtClean="0">
                <a:solidFill>
                  <a:prstClr val="white">
                    <a:lumMod val="95000"/>
                  </a:prstClr>
                </a:solidFill>
              </a:rPr>
              <a:t> tiene la mujer?</a:t>
            </a:r>
          </a:p>
        </p:txBody>
      </p:sp>
      <p:pic>
        <p:nvPicPr>
          <p:cNvPr id="3" name="Imagen 2"/>
          <p:cNvPicPr>
            <a:picLocks noChangeAspect="1"/>
          </p:cNvPicPr>
          <p:nvPr/>
        </p:nvPicPr>
        <p:blipFill rotWithShape="1">
          <a:blip r:embed="rId3"/>
          <a:srcRect l="11933" t="27083" r="58199" b="15625"/>
          <a:stretch/>
        </p:blipFill>
        <p:spPr>
          <a:xfrm>
            <a:off x="8497686" y="714874"/>
            <a:ext cx="8153400" cy="8792882"/>
          </a:xfrm>
          <a:prstGeom prst="rect">
            <a:avLst/>
          </a:prstGeom>
        </p:spPr>
      </p:pic>
    </p:spTree>
    <p:extLst>
      <p:ext uri="{BB962C8B-B14F-4D97-AF65-F5344CB8AC3E}">
        <p14:creationId xmlns:p14="http://schemas.microsoft.com/office/powerpoint/2010/main" val="1241753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65315" y="9723034"/>
            <a:ext cx="18818629" cy="80183"/>
          </a:xfrm>
          <a:prstGeom prst="rect">
            <a:avLst/>
          </a:prstGeom>
          <a:solidFill>
            <a:srgbClr val="97BCC7"/>
          </a:solidFill>
        </p:spPr>
      </p:sp>
      <p:sp>
        <p:nvSpPr>
          <p:cNvPr id="11" name="AutoShape 11"/>
          <p:cNvSpPr/>
          <p:nvPr/>
        </p:nvSpPr>
        <p:spPr>
          <a:xfrm>
            <a:off x="5821203" y="483784"/>
            <a:ext cx="17254720" cy="80183"/>
          </a:xfrm>
          <a:prstGeom prst="rect">
            <a:avLst/>
          </a:prstGeom>
          <a:solidFill>
            <a:srgbClr val="97BCC7"/>
          </a:solidFill>
        </p:spPr>
      </p:sp>
      <p:pic>
        <p:nvPicPr>
          <p:cNvPr id="12" name="Picture 12"/>
          <p:cNvPicPr>
            <a:picLocks noChangeAspect="1"/>
          </p:cNvPicPr>
          <p:nvPr/>
        </p:nvPicPr>
        <p:blipFill>
          <a:blip r:embed="rId3"/>
          <a:srcRect/>
          <a:stretch>
            <a:fillRect/>
          </a:stretch>
        </p:blipFill>
        <p:spPr>
          <a:xfrm>
            <a:off x="-381000" y="-952500"/>
            <a:ext cx="6156157" cy="6063815"/>
          </a:xfrm>
          <a:prstGeom prst="rect">
            <a:avLst/>
          </a:prstGeom>
        </p:spPr>
      </p:pic>
      <p:sp>
        <p:nvSpPr>
          <p:cNvPr id="14" name="Rectángulo 13"/>
          <p:cNvSpPr/>
          <p:nvPr/>
        </p:nvSpPr>
        <p:spPr>
          <a:xfrm>
            <a:off x="1066800" y="5416164"/>
            <a:ext cx="6477000" cy="2800767"/>
          </a:xfrm>
          <a:prstGeom prst="rect">
            <a:avLst/>
          </a:prstGeom>
        </p:spPr>
        <p:txBody>
          <a:bodyPr wrap="square">
            <a:spAutoFit/>
          </a:bodyPr>
          <a:lstStyle/>
          <a:p>
            <a:r>
              <a:rPr lang="es-ES" sz="8800" dirty="0" smtClean="0">
                <a:solidFill>
                  <a:prstClr val="white">
                    <a:lumMod val="95000"/>
                  </a:prstClr>
                </a:solidFill>
              </a:rPr>
              <a:t>¿Cuántas barras </a:t>
            </a:r>
            <a:r>
              <a:rPr lang="es-ES" sz="8800" b="1" dirty="0" smtClean="0">
                <a:solidFill>
                  <a:srgbClr val="FF0000"/>
                </a:solidFill>
              </a:rPr>
              <a:t>ves</a:t>
            </a:r>
            <a:r>
              <a:rPr lang="es-ES" sz="8800" dirty="0" smtClean="0">
                <a:solidFill>
                  <a:prstClr val="white">
                    <a:lumMod val="95000"/>
                  </a:prstClr>
                </a:solidFill>
              </a:rPr>
              <a:t>?</a:t>
            </a:r>
          </a:p>
        </p:txBody>
      </p:sp>
      <p:pic>
        <p:nvPicPr>
          <p:cNvPr id="4" name="Imagen 3"/>
          <p:cNvPicPr>
            <a:picLocks noChangeAspect="1"/>
          </p:cNvPicPr>
          <p:nvPr/>
        </p:nvPicPr>
        <p:blipFill rotWithShape="1">
          <a:blip r:embed="rId4"/>
          <a:srcRect l="52928" t="39584" r="24818" b="33333"/>
          <a:stretch/>
        </p:blipFill>
        <p:spPr>
          <a:xfrm>
            <a:off x="7010400" y="952500"/>
            <a:ext cx="10591801" cy="8373925"/>
          </a:xfrm>
          <a:prstGeom prst="rect">
            <a:avLst/>
          </a:prstGeom>
        </p:spPr>
      </p:pic>
    </p:spTree>
    <p:extLst>
      <p:ext uri="{BB962C8B-B14F-4D97-AF65-F5344CB8AC3E}">
        <p14:creationId xmlns:p14="http://schemas.microsoft.com/office/powerpoint/2010/main" val="3872595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176280" y="483784"/>
            <a:ext cx="17254720" cy="80183"/>
          </a:xfrm>
          <a:prstGeom prst="rect">
            <a:avLst/>
          </a:prstGeom>
          <a:solidFill>
            <a:srgbClr val="97BCC7"/>
          </a:solidFill>
        </p:spPr>
      </p:sp>
      <p:pic>
        <p:nvPicPr>
          <p:cNvPr id="3" name="Picture 3"/>
          <p:cNvPicPr>
            <a:picLocks noChangeAspect="1"/>
          </p:cNvPicPr>
          <p:nvPr/>
        </p:nvPicPr>
        <p:blipFill>
          <a:blip r:embed="rId2"/>
          <a:srcRect/>
          <a:stretch>
            <a:fillRect/>
          </a:stretch>
        </p:blipFill>
        <p:spPr>
          <a:xfrm>
            <a:off x="-381000" y="-381000"/>
            <a:ext cx="2285533" cy="2251250"/>
          </a:xfrm>
          <a:prstGeom prst="rect">
            <a:avLst/>
          </a:prstGeom>
        </p:spPr>
      </p:pic>
      <p:pic>
        <p:nvPicPr>
          <p:cNvPr id="4" name="Picture 4"/>
          <p:cNvPicPr>
            <a:picLocks noChangeAspect="1"/>
          </p:cNvPicPr>
          <p:nvPr/>
        </p:nvPicPr>
        <p:blipFill>
          <a:blip r:embed="rId2"/>
          <a:srcRect/>
          <a:stretch>
            <a:fillRect/>
          </a:stretch>
        </p:blipFill>
        <p:spPr>
          <a:xfrm>
            <a:off x="16383467" y="8416750"/>
            <a:ext cx="2285533" cy="2251250"/>
          </a:xfrm>
          <a:prstGeom prst="rect">
            <a:avLst/>
          </a:prstGeom>
        </p:spPr>
      </p:pic>
      <p:sp>
        <p:nvSpPr>
          <p:cNvPr id="5" name="AutoShape 5"/>
          <p:cNvSpPr/>
          <p:nvPr/>
        </p:nvSpPr>
        <p:spPr>
          <a:xfrm>
            <a:off x="-1333500" y="9723034"/>
            <a:ext cx="17254720" cy="80183"/>
          </a:xfrm>
          <a:prstGeom prst="rect">
            <a:avLst/>
          </a:prstGeom>
          <a:solidFill>
            <a:srgbClr val="97BCC7"/>
          </a:solidFill>
        </p:spPr>
      </p:sp>
      <p:sp>
        <p:nvSpPr>
          <p:cNvPr id="6" name="TextBox 6"/>
          <p:cNvSpPr txBox="1"/>
          <p:nvPr/>
        </p:nvSpPr>
        <p:spPr>
          <a:xfrm>
            <a:off x="9019964" y="7551128"/>
            <a:ext cx="8566857" cy="1731243"/>
          </a:xfrm>
          <a:prstGeom prst="rect">
            <a:avLst/>
          </a:prstGeom>
        </p:spPr>
        <p:txBody>
          <a:bodyPr lIns="0" tIns="0" rIns="0" bIns="0" rtlCol="0" anchor="t">
            <a:spAutoFit/>
          </a:bodyPr>
          <a:lstStyle/>
          <a:p>
            <a:pPr algn="ctr">
              <a:lnSpc>
                <a:spcPts val="4480"/>
              </a:lnSpc>
            </a:pPr>
            <a:r>
              <a:rPr lang="en-US" sz="3200" spc="320" dirty="0" smtClean="0">
                <a:solidFill>
                  <a:srgbClr val="F8FBFD"/>
                </a:solidFill>
                <a:latin typeface="Source Sans Pro Bold"/>
              </a:rPr>
              <a:t>CN. ROCÍO SANTANA</a:t>
            </a:r>
            <a:r>
              <a:rPr lang="en-US" sz="3200" spc="320" smtClean="0">
                <a:solidFill>
                  <a:srgbClr val="F8FBFD"/>
                </a:solidFill>
                <a:latin typeface="Source Sans Pro Bold"/>
              </a:rPr>
              <a:t>, ARD (DEMN)</a:t>
            </a:r>
            <a:endParaRPr lang="en-US" sz="3200" spc="320" dirty="0" smtClean="0">
              <a:solidFill>
                <a:srgbClr val="F8FBFD"/>
              </a:solidFill>
              <a:latin typeface="Source Sans Pro Bold"/>
            </a:endParaRPr>
          </a:p>
          <a:p>
            <a:pPr algn="ctr">
              <a:lnSpc>
                <a:spcPts val="4480"/>
              </a:lnSpc>
            </a:pPr>
            <a:r>
              <a:rPr lang="en-US" sz="3200" spc="320" dirty="0" smtClean="0">
                <a:solidFill>
                  <a:srgbClr val="F8FBFD"/>
                </a:solidFill>
                <a:latin typeface="Source Sans Pro Bold"/>
              </a:rPr>
              <a:t>Tel. 809-604-9618</a:t>
            </a:r>
          </a:p>
          <a:p>
            <a:pPr algn="ctr">
              <a:lnSpc>
                <a:spcPts val="4480"/>
              </a:lnSpc>
            </a:pPr>
            <a:r>
              <a:rPr lang="en-US" sz="3200" spc="320" dirty="0" smtClean="0">
                <a:solidFill>
                  <a:srgbClr val="F8FBFD"/>
                </a:solidFill>
                <a:latin typeface="Source Sans Pro Bold"/>
              </a:rPr>
              <a:t>omphsantana@gmail.com</a:t>
            </a:r>
            <a:endParaRPr lang="en-US" sz="3200" spc="320" dirty="0">
              <a:solidFill>
                <a:srgbClr val="F8FBFD"/>
              </a:solidFill>
              <a:latin typeface="Source Sans Pro Bold"/>
            </a:endParaRPr>
          </a:p>
        </p:txBody>
      </p:sp>
      <p:sp>
        <p:nvSpPr>
          <p:cNvPr id="7" name="TextBox 7"/>
          <p:cNvSpPr txBox="1"/>
          <p:nvPr/>
        </p:nvSpPr>
        <p:spPr>
          <a:xfrm>
            <a:off x="1796425" y="1963181"/>
            <a:ext cx="14159743" cy="1657350"/>
          </a:xfrm>
          <a:prstGeom prst="rect">
            <a:avLst/>
          </a:prstGeom>
        </p:spPr>
        <p:txBody>
          <a:bodyPr lIns="0" tIns="0" rIns="0" bIns="0" rtlCol="0" anchor="t">
            <a:spAutoFit/>
          </a:bodyPr>
          <a:lstStyle/>
          <a:p>
            <a:pPr algn="ctr">
              <a:lnSpc>
                <a:spcPts val="12600"/>
              </a:lnSpc>
            </a:pPr>
            <a:r>
              <a:rPr lang="en-US" sz="12000" dirty="0">
                <a:solidFill>
                  <a:srgbClr val="97BCC7"/>
                </a:solidFill>
                <a:latin typeface="Source Serif Pro"/>
              </a:rPr>
              <a:t>É</a:t>
            </a:r>
            <a:r>
              <a:rPr lang="en-US" sz="12000" dirty="0">
                <a:solidFill>
                  <a:srgbClr val="FF0000"/>
                </a:solidFill>
                <a:latin typeface="Source Serif Pro"/>
              </a:rPr>
              <a:t>T</a:t>
            </a:r>
            <a:r>
              <a:rPr lang="en-US" sz="12000" dirty="0">
                <a:solidFill>
                  <a:srgbClr val="97BCC7"/>
                </a:solidFill>
                <a:latin typeface="Source Serif Pro"/>
              </a:rPr>
              <a:t>ICA &amp; M</a:t>
            </a:r>
            <a:r>
              <a:rPr lang="en-US" sz="12000" dirty="0">
                <a:solidFill>
                  <a:srgbClr val="FF0000"/>
                </a:solidFill>
                <a:latin typeface="Source Serif Pro"/>
              </a:rPr>
              <a:t>O</a:t>
            </a:r>
            <a:r>
              <a:rPr lang="en-US" sz="12000" dirty="0">
                <a:solidFill>
                  <a:srgbClr val="97BCC7"/>
                </a:solidFill>
                <a:latin typeface="Source Serif Pro"/>
              </a:rPr>
              <a:t>RAL</a:t>
            </a:r>
          </a:p>
        </p:txBody>
      </p:sp>
      <p:sp>
        <p:nvSpPr>
          <p:cNvPr id="8" name="TextBox 8"/>
          <p:cNvSpPr txBox="1"/>
          <p:nvPr/>
        </p:nvSpPr>
        <p:spPr>
          <a:xfrm>
            <a:off x="1426407" y="3583454"/>
            <a:ext cx="16188488" cy="2872581"/>
          </a:xfrm>
          <a:prstGeom prst="rect">
            <a:avLst/>
          </a:prstGeom>
        </p:spPr>
        <p:txBody>
          <a:bodyPr wrap="square" lIns="0" tIns="0" rIns="0" bIns="0" rtlCol="0" anchor="t">
            <a:spAutoFit/>
          </a:bodyPr>
          <a:lstStyle/>
          <a:p>
            <a:pPr algn="ctr">
              <a:lnSpc>
                <a:spcPts val="11200"/>
              </a:lnSpc>
            </a:pPr>
            <a:r>
              <a:rPr lang="en-US" sz="6000" spc="160" dirty="0">
                <a:solidFill>
                  <a:srgbClr val="F8FBFD"/>
                </a:solidFill>
                <a:latin typeface="Moontime"/>
              </a:rPr>
              <a:t> </a:t>
            </a:r>
            <a:r>
              <a:rPr lang="en-US" sz="6000" spc="160" dirty="0" err="1" smtClean="0">
                <a:solidFill>
                  <a:srgbClr val="F8FBFD"/>
                </a:solidFill>
                <a:latin typeface="Moontime"/>
              </a:rPr>
              <a:t>C</a:t>
            </a:r>
            <a:r>
              <a:rPr lang="en-US" sz="6000" b="1" spc="160" dirty="0" err="1" smtClean="0">
                <a:solidFill>
                  <a:srgbClr val="FFFFFF"/>
                </a:solidFill>
                <a:latin typeface="Moontime"/>
              </a:rPr>
              <a:t>ó</a:t>
            </a:r>
            <a:r>
              <a:rPr lang="en-US" sz="6000" spc="160" dirty="0" err="1" smtClean="0">
                <a:solidFill>
                  <a:srgbClr val="F8FBFD"/>
                </a:solidFill>
                <a:latin typeface="Moontime"/>
              </a:rPr>
              <a:t>digo</a:t>
            </a:r>
            <a:r>
              <a:rPr lang="en-US" sz="6000" spc="160" dirty="0" smtClean="0">
                <a:solidFill>
                  <a:srgbClr val="F8FBFD"/>
                </a:solidFill>
                <a:latin typeface="Moontime"/>
              </a:rPr>
              <a:t> de </a:t>
            </a:r>
            <a:r>
              <a:rPr lang="en-US" sz="6000" b="1" spc="160" dirty="0" err="1" smtClean="0">
                <a:solidFill>
                  <a:srgbClr val="FF0000"/>
                </a:solidFill>
                <a:latin typeface="Moontime"/>
              </a:rPr>
              <a:t>ética</a:t>
            </a:r>
            <a:r>
              <a:rPr lang="en-US" sz="6000" spc="160" dirty="0" smtClean="0">
                <a:solidFill>
                  <a:srgbClr val="F8FBFD"/>
                </a:solidFill>
                <a:latin typeface="Moontime"/>
              </a:rPr>
              <a:t> y </a:t>
            </a:r>
            <a:r>
              <a:rPr lang="en-US" sz="6000" b="1" spc="160" dirty="0" smtClean="0">
                <a:solidFill>
                  <a:srgbClr val="FF0000"/>
                </a:solidFill>
                <a:latin typeface="Moontime"/>
              </a:rPr>
              <a:t>moral</a:t>
            </a:r>
            <a:r>
              <a:rPr lang="en-US" sz="6000" spc="160" dirty="0" smtClean="0">
                <a:solidFill>
                  <a:srgbClr val="F8FBFD"/>
                </a:solidFill>
                <a:latin typeface="Moontime"/>
              </a:rPr>
              <a:t> de las </a:t>
            </a:r>
          </a:p>
          <a:p>
            <a:pPr algn="ctr">
              <a:lnSpc>
                <a:spcPts val="11200"/>
              </a:lnSpc>
            </a:pPr>
            <a:r>
              <a:rPr lang="en-US" sz="6000" spc="160" dirty="0" smtClean="0">
                <a:solidFill>
                  <a:srgbClr val="F8FBFD"/>
                </a:solidFill>
                <a:latin typeface="Moontime"/>
              </a:rPr>
              <a:t>Fuerzas Armadas de </a:t>
            </a:r>
            <a:r>
              <a:rPr lang="en-US" sz="6000" spc="160" dirty="0" err="1" smtClean="0">
                <a:solidFill>
                  <a:srgbClr val="F8FBFD"/>
                </a:solidFill>
                <a:latin typeface="Moontime"/>
              </a:rPr>
              <a:t>República</a:t>
            </a:r>
            <a:r>
              <a:rPr lang="en-US" sz="6000" spc="160" dirty="0" smtClean="0">
                <a:solidFill>
                  <a:srgbClr val="F8FBFD"/>
                </a:solidFill>
                <a:latin typeface="Moontime"/>
              </a:rPr>
              <a:t> </a:t>
            </a:r>
            <a:r>
              <a:rPr lang="en-US" sz="6000" spc="160" dirty="0" err="1" smtClean="0">
                <a:solidFill>
                  <a:srgbClr val="F8FBFD"/>
                </a:solidFill>
                <a:latin typeface="Moontime"/>
              </a:rPr>
              <a:t>Dominicana</a:t>
            </a:r>
            <a:r>
              <a:rPr lang="en-US" sz="6000" spc="160" dirty="0" smtClean="0">
                <a:solidFill>
                  <a:srgbClr val="F8FBFD"/>
                </a:solidFill>
                <a:latin typeface="Moontime"/>
              </a:rPr>
              <a:t>.</a:t>
            </a:r>
            <a:endParaRPr lang="en-US" sz="6000" spc="160" dirty="0">
              <a:solidFill>
                <a:srgbClr val="F8FBFD"/>
              </a:solidFill>
              <a:latin typeface="Moontime"/>
            </a:endParaRPr>
          </a:p>
        </p:txBody>
      </p:sp>
    </p:spTree>
    <p:extLst>
      <p:ext uri="{BB962C8B-B14F-4D97-AF65-F5344CB8AC3E}">
        <p14:creationId xmlns:p14="http://schemas.microsoft.com/office/powerpoint/2010/main" val="4026903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65315" y="9723034"/>
            <a:ext cx="18818629" cy="80183"/>
          </a:xfrm>
          <a:prstGeom prst="rect">
            <a:avLst/>
          </a:prstGeom>
          <a:solidFill>
            <a:srgbClr val="97BCC7"/>
          </a:solidFill>
        </p:spPr>
      </p:sp>
      <p:sp>
        <p:nvSpPr>
          <p:cNvPr id="11" name="AutoShape 11"/>
          <p:cNvSpPr/>
          <p:nvPr/>
        </p:nvSpPr>
        <p:spPr>
          <a:xfrm>
            <a:off x="5821203" y="483784"/>
            <a:ext cx="17254720" cy="80183"/>
          </a:xfrm>
          <a:prstGeom prst="rect">
            <a:avLst/>
          </a:prstGeom>
          <a:solidFill>
            <a:srgbClr val="97BCC7"/>
          </a:solidFill>
        </p:spPr>
      </p:sp>
      <p:pic>
        <p:nvPicPr>
          <p:cNvPr id="3" name="Imagen 2"/>
          <p:cNvPicPr>
            <a:picLocks noChangeAspect="1"/>
          </p:cNvPicPr>
          <p:nvPr/>
        </p:nvPicPr>
        <p:blipFill rotWithShape="1">
          <a:blip r:embed="rId2"/>
          <a:srcRect l="7833" t="25000" r="8419" b="9574"/>
          <a:stretch/>
        </p:blipFill>
        <p:spPr>
          <a:xfrm>
            <a:off x="838200" y="2019300"/>
            <a:ext cx="16785685" cy="7525014"/>
          </a:xfrm>
          <a:prstGeom prst="rect">
            <a:avLst/>
          </a:prstGeom>
        </p:spPr>
      </p:pic>
      <p:sp>
        <p:nvSpPr>
          <p:cNvPr id="4" name="Rectángulo 3"/>
          <p:cNvSpPr/>
          <p:nvPr/>
        </p:nvSpPr>
        <p:spPr>
          <a:xfrm>
            <a:off x="457200" y="469486"/>
            <a:ext cx="9144000" cy="3046988"/>
          </a:xfrm>
          <a:prstGeom prst="rect">
            <a:avLst/>
          </a:prstGeom>
        </p:spPr>
        <p:txBody>
          <a:bodyPr>
            <a:spAutoFit/>
          </a:bodyPr>
          <a:lstStyle/>
          <a:p>
            <a:r>
              <a:rPr lang="es-ES" sz="9600" dirty="0">
                <a:solidFill>
                  <a:prstClr val="white">
                    <a:lumMod val="95000"/>
                  </a:prstClr>
                </a:solidFill>
              </a:rPr>
              <a:t>Refle</a:t>
            </a:r>
            <a:r>
              <a:rPr lang="es-ES" sz="9600" dirty="0">
                <a:solidFill>
                  <a:srgbClr val="FF0000"/>
                </a:solidFill>
              </a:rPr>
              <a:t>x</a:t>
            </a:r>
            <a:r>
              <a:rPr lang="es-ES" sz="9600" dirty="0">
                <a:solidFill>
                  <a:prstClr val="white">
                    <a:lumMod val="95000"/>
                  </a:prstClr>
                </a:solidFill>
              </a:rPr>
              <a:t>ionemos…</a:t>
            </a:r>
          </a:p>
          <a:p>
            <a:endParaRPr lang="en-US" sz="9600" dirty="0">
              <a:solidFill>
                <a:prstClr val="black"/>
              </a:solidFill>
            </a:endParaRPr>
          </a:p>
        </p:txBody>
      </p:sp>
    </p:spTree>
    <p:extLst>
      <p:ext uri="{BB962C8B-B14F-4D97-AF65-F5344CB8AC3E}">
        <p14:creationId xmlns:p14="http://schemas.microsoft.com/office/powerpoint/2010/main" val="2265609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65315" y="9723034"/>
            <a:ext cx="18818629" cy="80183"/>
          </a:xfrm>
          <a:prstGeom prst="rect">
            <a:avLst/>
          </a:prstGeom>
          <a:solidFill>
            <a:srgbClr val="97BCC7"/>
          </a:solidFill>
        </p:spPr>
      </p:sp>
      <p:sp>
        <p:nvSpPr>
          <p:cNvPr id="4" name="TextBox 4"/>
          <p:cNvSpPr txBox="1"/>
          <p:nvPr/>
        </p:nvSpPr>
        <p:spPr>
          <a:xfrm>
            <a:off x="6976384" y="1021556"/>
            <a:ext cx="9788892" cy="1226344"/>
          </a:xfrm>
          <a:prstGeom prst="rect">
            <a:avLst/>
          </a:prstGeom>
        </p:spPr>
        <p:txBody>
          <a:bodyPr lIns="0" tIns="0" rIns="0" bIns="0" rtlCol="0" anchor="t">
            <a:spAutoFit/>
          </a:bodyPr>
          <a:lstStyle/>
          <a:p>
            <a:pPr algn="r">
              <a:lnSpc>
                <a:spcPts val="9600"/>
              </a:lnSpc>
            </a:pPr>
            <a:r>
              <a:rPr lang="en-US" sz="8000" spc="240" dirty="0" smtClean="0">
                <a:solidFill>
                  <a:srgbClr val="F8FBFD"/>
                </a:solidFill>
                <a:latin typeface="Source Serif Pro Bold"/>
              </a:rPr>
              <a:t>DI</a:t>
            </a:r>
            <a:r>
              <a:rPr lang="en-US" sz="8000" spc="240" dirty="0" smtClean="0">
                <a:solidFill>
                  <a:srgbClr val="FF0000"/>
                </a:solidFill>
                <a:latin typeface="Source Serif Pro Bold"/>
              </a:rPr>
              <a:t>L</a:t>
            </a:r>
            <a:r>
              <a:rPr lang="en-US" sz="8000" spc="240" dirty="0" smtClean="0">
                <a:solidFill>
                  <a:srgbClr val="F8FBFD"/>
                </a:solidFill>
                <a:latin typeface="Source Serif Pro Bold"/>
              </a:rPr>
              <a:t>EMAS ÉTICOS</a:t>
            </a:r>
            <a:endParaRPr lang="en-US" sz="8000" spc="240" dirty="0">
              <a:solidFill>
                <a:srgbClr val="F8FBFD"/>
              </a:solidFill>
              <a:latin typeface="Source Serif Pro Bold"/>
            </a:endParaRPr>
          </a:p>
        </p:txBody>
      </p:sp>
      <p:sp>
        <p:nvSpPr>
          <p:cNvPr id="11" name="AutoShape 11"/>
          <p:cNvSpPr/>
          <p:nvPr/>
        </p:nvSpPr>
        <p:spPr>
          <a:xfrm>
            <a:off x="5821203" y="483784"/>
            <a:ext cx="17254720" cy="80183"/>
          </a:xfrm>
          <a:prstGeom prst="rect">
            <a:avLst/>
          </a:prstGeom>
          <a:solidFill>
            <a:srgbClr val="97BCC7"/>
          </a:solidFill>
        </p:spPr>
      </p:sp>
      <p:pic>
        <p:nvPicPr>
          <p:cNvPr id="12" name="Picture 12"/>
          <p:cNvPicPr>
            <a:picLocks noChangeAspect="1"/>
          </p:cNvPicPr>
          <p:nvPr/>
        </p:nvPicPr>
        <p:blipFill>
          <a:blip r:embed="rId2"/>
          <a:srcRect/>
          <a:stretch>
            <a:fillRect/>
          </a:stretch>
        </p:blipFill>
        <p:spPr>
          <a:xfrm>
            <a:off x="-381000" y="-952500"/>
            <a:ext cx="6156157" cy="6063815"/>
          </a:xfrm>
          <a:prstGeom prst="rect">
            <a:avLst/>
          </a:prstGeom>
        </p:spPr>
      </p:pic>
      <p:sp>
        <p:nvSpPr>
          <p:cNvPr id="14" name="Rectángulo 13"/>
          <p:cNvSpPr/>
          <p:nvPr/>
        </p:nvSpPr>
        <p:spPr>
          <a:xfrm>
            <a:off x="6124970" y="4686300"/>
            <a:ext cx="8331614" cy="3077766"/>
          </a:xfrm>
          <a:prstGeom prst="rect">
            <a:avLst/>
          </a:prstGeom>
        </p:spPr>
        <p:txBody>
          <a:bodyPr wrap="square">
            <a:spAutoFit/>
          </a:bodyPr>
          <a:lstStyle/>
          <a:p>
            <a:r>
              <a:rPr lang="es-ES" sz="8800" dirty="0" smtClean="0">
                <a:solidFill>
                  <a:prstClr val="white">
                    <a:lumMod val="95000"/>
                  </a:prstClr>
                </a:solidFill>
              </a:rPr>
              <a:t>¿Es sinónimo de </a:t>
            </a:r>
            <a:r>
              <a:rPr lang="es-ES" sz="8800" dirty="0" smtClean="0">
                <a:solidFill>
                  <a:srgbClr val="FF0000"/>
                </a:solidFill>
              </a:rPr>
              <a:t>conflicto</a:t>
            </a:r>
            <a:r>
              <a:rPr lang="es-ES" sz="8800" dirty="0" smtClean="0">
                <a:solidFill>
                  <a:prstClr val="white">
                    <a:lumMod val="95000"/>
                  </a:prstClr>
                </a:solidFill>
              </a:rPr>
              <a:t>?</a:t>
            </a:r>
            <a:endParaRPr lang="es-ES" sz="8800" dirty="0">
              <a:solidFill>
                <a:prstClr val="white">
                  <a:lumMod val="95000"/>
                </a:prstClr>
              </a:solidFill>
            </a:endParaRPr>
          </a:p>
          <a:p>
            <a:endParaRPr lang="en-US" dirty="0">
              <a:solidFill>
                <a:prstClr val="black"/>
              </a:solidFill>
            </a:endParaRPr>
          </a:p>
        </p:txBody>
      </p:sp>
    </p:spTree>
    <p:extLst>
      <p:ext uri="{BB962C8B-B14F-4D97-AF65-F5344CB8AC3E}">
        <p14:creationId xmlns:p14="http://schemas.microsoft.com/office/powerpoint/2010/main" val="2714004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176280" y="483784"/>
            <a:ext cx="17254720" cy="80183"/>
          </a:xfrm>
          <a:prstGeom prst="rect">
            <a:avLst/>
          </a:prstGeom>
          <a:solidFill>
            <a:srgbClr val="97BCC7"/>
          </a:solidFill>
        </p:spPr>
      </p:sp>
      <p:pic>
        <p:nvPicPr>
          <p:cNvPr id="3" name="Picture 3"/>
          <p:cNvPicPr>
            <a:picLocks noChangeAspect="1"/>
          </p:cNvPicPr>
          <p:nvPr/>
        </p:nvPicPr>
        <p:blipFill>
          <a:blip r:embed="rId3"/>
          <a:srcRect/>
          <a:stretch>
            <a:fillRect/>
          </a:stretch>
        </p:blipFill>
        <p:spPr>
          <a:xfrm>
            <a:off x="-381000" y="-381000"/>
            <a:ext cx="2285533" cy="2251250"/>
          </a:xfrm>
          <a:prstGeom prst="rect">
            <a:avLst/>
          </a:prstGeom>
        </p:spPr>
      </p:pic>
      <p:pic>
        <p:nvPicPr>
          <p:cNvPr id="4" name="Picture 4"/>
          <p:cNvPicPr>
            <a:picLocks noChangeAspect="1"/>
          </p:cNvPicPr>
          <p:nvPr/>
        </p:nvPicPr>
        <p:blipFill>
          <a:blip r:embed="rId3"/>
          <a:srcRect/>
          <a:stretch>
            <a:fillRect/>
          </a:stretch>
        </p:blipFill>
        <p:spPr>
          <a:xfrm>
            <a:off x="16383467" y="8416750"/>
            <a:ext cx="2285533" cy="2251250"/>
          </a:xfrm>
          <a:prstGeom prst="rect">
            <a:avLst/>
          </a:prstGeom>
        </p:spPr>
      </p:pic>
      <p:sp>
        <p:nvSpPr>
          <p:cNvPr id="5" name="AutoShape 5"/>
          <p:cNvSpPr/>
          <p:nvPr/>
        </p:nvSpPr>
        <p:spPr>
          <a:xfrm>
            <a:off x="-1333500" y="9723034"/>
            <a:ext cx="17254720" cy="80183"/>
          </a:xfrm>
          <a:prstGeom prst="rect">
            <a:avLst/>
          </a:prstGeom>
          <a:solidFill>
            <a:srgbClr val="97BCC7"/>
          </a:solidFill>
        </p:spPr>
      </p:sp>
      <p:grpSp>
        <p:nvGrpSpPr>
          <p:cNvPr id="6" name="Group 6"/>
          <p:cNvGrpSpPr/>
          <p:nvPr/>
        </p:nvGrpSpPr>
        <p:grpSpPr>
          <a:xfrm>
            <a:off x="2176280" y="8115300"/>
            <a:ext cx="6815320" cy="1427075"/>
            <a:chOff x="0" y="-22225"/>
            <a:chExt cx="10812877" cy="4269279"/>
          </a:xfrm>
        </p:grpSpPr>
        <p:sp>
          <p:nvSpPr>
            <p:cNvPr id="7" name="TextBox 7"/>
            <p:cNvSpPr txBox="1"/>
            <p:nvPr/>
          </p:nvSpPr>
          <p:spPr>
            <a:xfrm>
              <a:off x="0" y="-22225"/>
              <a:ext cx="10808663" cy="1635125"/>
            </a:xfrm>
            <a:prstGeom prst="rect">
              <a:avLst/>
            </a:prstGeom>
          </p:spPr>
          <p:txBody>
            <a:bodyPr lIns="0" tIns="0" rIns="0" bIns="0" rtlCol="0" anchor="t">
              <a:spAutoFit/>
            </a:bodyPr>
            <a:lstStyle/>
            <a:p>
              <a:pPr algn="r">
                <a:lnSpc>
                  <a:spcPts val="9600"/>
                </a:lnSpc>
              </a:pPr>
              <a:endParaRPr lang="en-US" sz="8000" spc="240" dirty="0">
                <a:solidFill>
                  <a:srgbClr val="F8FBFD"/>
                </a:solidFill>
                <a:latin typeface="Source Serif Pro Bold"/>
              </a:endParaRPr>
            </a:p>
          </p:txBody>
        </p:sp>
        <p:sp>
          <p:nvSpPr>
            <p:cNvPr id="8" name="TextBox 8"/>
            <p:cNvSpPr txBox="1"/>
            <p:nvPr/>
          </p:nvSpPr>
          <p:spPr>
            <a:xfrm>
              <a:off x="0" y="1868293"/>
              <a:ext cx="10812877" cy="735244"/>
            </a:xfrm>
            <a:prstGeom prst="rect">
              <a:avLst/>
            </a:prstGeom>
          </p:spPr>
          <p:txBody>
            <a:bodyPr lIns="0" tIns="0" rIns="0" bIns="0" rtlCol="0" anchor="t">
              <a:spAutoFit/>
            </a:bodyPr>
            <a:lstStyle/>
            <a:p>
              <a:pPr algn="r">
                <a:lnSpc>
                  <a:spcPts val="4320"/>
                </a:lnSpc>
              </a:pPr>
              <a:endParaRPr lang="en-US" sz="3600" spc="359" dirty="0">
                <a:solidFill>
                  <a:srgbClr val="97BCC7"/>
                </a:solidFill>
                <a:latin typeface="Source Sans Pro Bold"/>
              </a:endParaRPr>
            </a:p>
          </p:txBody>
        </p:sp>
        <p:sp>
          <p:nvSpPr>
            <p:cNvPr id="9" name="TextBox 9"/>
            <p:cNvSpPr txBox="1"/>
            <p:nvPr/>
          </p:nvSpPr>
          <p:spPr>
            <a:xfrm>
              <a:off x="0" y="3584822"/>
              <a:ext cx="10812877" cy="662232"/>
            </a:xfrm>
            <a:prstGeom prst="rect">
              <a:avLst/>
            </a:prstGeom>
          </p:spPr>
          <p:txBody>
            <a:bodyPr lIns="0" tIns="0" rIns="0" bIns="0" rtlCol="0" anchor="t">
              <a:spAutoFit/>
            </a:bodyPr>
            <a:lstStyle/>
            <a:p>
              <a:pPr algn="r">
                <a:lnSpc>
                  <a:spcPts val="4162"/>
                </a:lnSpc>
              </a:pPr>
              <a:endParaRPr lang="en-US" sz="2775" dirty="0">
                <a:solidFill>
                  <a:srgbClr val="F8FBFD"/>
                </a:solidFill>
                <a:latin typeface="Source Sans Pro"/>
              </a:endParaRPr>
            </a:p>
          </p:txBody>
        </p:sp>
      </p:grpSp>
      <p:pic>
        <p:nvPicPr>
          <p:cNvPr id="11" name="Imagen 10"/>
          <p:cNvPicPr>
            <a:picLocks noChangeAspect="1"/>
          </p:cNvPicPr>
          <p:nvPr/>
        </p:nvPicPr>
        <p:blipFill rotWithShape="1">
          <a:blip r:embed="rId4"/>
          <a:srcRect l="13402" r="19337" b="22447"/>
          <a:stretch/>
        </p:blipFill>
        <p:spPr>
          <a:xfrm>
            <a:off x="761766" y="1520325"/>
            <a:ext cx="8412875" cy="7672125"/>
          </a:xfrm>
          <a:prstGeom prst="rect">
            <a:avLst/>
          </a:prstGeom>
        </p:spPr>
      </p:pic>
      <p:sp>
        <p:nvSpPr>
          <p:cNvPr id="10" name="Rectángulo 9"/>
          <p:cNvSpPr/>
          <p:nvPr/>
        </p:nvSpPr>
        <p:spPr>
          <a:xfrm>
            <a:off x="9640899" y="1638300"/>
            <a:ext cx="8001000" cy="8402300"/>
          </a:xfrm>
          <a:prstGeom prst="rect">
            <a:avLst/>
          </a:prstGeom>
        </p:spPr>
        <p:txBody>
          <a:bodyPr wrap="square">
            <a:spAutoFit/>
          </a:bodyPr>
          <a:lstStyle/>
          <a:p>
            <a:pPr algn="just"/>
            <a:r>
              <a:rPr lang="es-ES" dirty="0">
                <a:solidFill>
                  <a:srgbClr val="524D66"/>
                </a:solidFill>
                <a:latin typeface="Source Sans Pro" panose="020B0604020202020204" charset="0"/>
              </a:rPr>
              <a:t>“</a:t>
            </a:r>
            <a:r>
              <a:rPr lang="es-ES" sz="3600" dirty="0">
                <a:solidFill>
                  <a:prstClr val="white"/>
                </a:solidFill>
                <a:latin typeface="Source Sans Pro" panose="020B0604020202020204" charset="0"/>
              </a:rPr>
              <a:t>Un tranvía/tren circula fuera de control y a toda velocidad por una vía, poco antes de un cambio de agujas. En esta vía hay atadas cinco personas, que morirán si el tren/tranvía les alcanza. Tú te encuentras delante del cambio de agujas y tienes la posibilidad de hacer que el vehículo se desvíe a otra vía, pero en el que se encuentra atada una persona. Desviar el tranvía/tren hará que muera una persona. No hacerlo, que mueran cinco. </a:t>
            </a:r>
            <a:endParaRPr lang="es-ES" sz="3600" dirty="0" smtClean="0">
              <a:solidFill>
                <a:prstClr val="white"/>
              </a:solidFill>
              <a:latin typeface="Source Sans Pro" panose="020B0604020202020204" charset="0"/>
            </a:endParaRPr>
          </a:p>
          <a:p>
            <a:pPr algn="just"/>
            <a:endParaRPr lang="es-ES" sz="3600" dirty="0">
              <a:solidFill>
                <a:prstClr val="white"/>
              </a:solidFill>
              <a:latin typeface="Source Sans Pro" panose="020B0604020202020204" charset="0"/>
            </a:endParaRPr>
          </a:p>
          <a:p>
            <a:pPr algn="just"/>
            <a:endParaRPr lang="es-ES" sz="3600" dirty="0" smtClean="0">
              <a:solidFill>
                <a:prstClr val="white"/>
              </a:solidFill>
              <a:latin typeface="Source Sans Pro" panose="020B0604020202020204" charset="0"/>
            </a:endParaRPr>
          </a:p>
        </p:txBody>
      </p:sp>
      <p:sp>
        <p:nvSpPr>
          <p:cNvPr id="12" name="Rectángulo 11"/>
          <p:cNvSpPr/>
          <p:nvPr/>
        </p:nvSpPr>
        <p:spPr>
          <a:xfrm>
            <a:off x="110056" y="7159122"/>
            <a:ext cx="5472556" cy="2123658"/>
          </a:xfrm>
          <a:prstGeom prst="rect">
            <a:avLst/>
          </a:prstGeom>
        </p:spPr>
        <p:txBody>
          <a:bodyPr wrap="square">
            <a:spAutoFit/>
          </a:bodyPr>
          <a:lstStyle/>
          <a:p>
            <a:pPr algn="ctr"/>
            <a:r>
              <a:rPr lang="es-ES" sz="6600" b="1" dirty="0">
                <a:solidFill>
                  <a:srgbClr val="FF0000"/>
                </a:solidFill>
                <a:latin typeface="Source Sans Pro" panose="020B0604020202020204" charset="0"/>
              </a:rPr>
              <a:t>¿QUÉ HARÍAS?”</a:t>
            </a:r>
            <a:endParaRPr lang="en-US" sz="6600" b="1" dirty="0">
              <a:solidFill>
                <a:srgbClr val="FF0000"/>
              </a:solidFill>
            </a:endParaRPr>
          </a:p>
        </p:txBody>
      </p:sp>
    </p:spTree>
    <p:extLst>
      <p:ext uri="{BB962C8B-B14F-4D97-AF65-F5344CB8AC3E}">
        <p14:creationId xmlns:p14="http://schemas.microsoft.com/office/powerpoint/2010/main" val="4111286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1812" r="21812"/>
          <a:stretch>
            <a:fillRect/>
          </a:stretch>
        </p:blipFill>
        <p:spPr>
          <a:xfrm>
            <a:off x="600710" y="-114300"/>
            <a:ext cx="6257290" cy="10401300"/>
          </a:xfrm>
          <a:prstGeom prst="rect">
            <a:avLst/>
          </a:prstGeom>
        </p:spPr>
      </p:pic>
      <p:sp>
        <p:nvSpPr>
          <p:cNvPr id="2" name="TextBox 2"/>
          <p:cNvSpPr txBox="1"/>
          <p:nvPr/>
        </p:nvSpPr>
        <p:spPr>
          <a:xfrm>
            <a:off x="8001000" y="1574176"/>
            <a:ext cx="9677400" cy="7478970"/>
          </a:xfrm>
          <a:prstGeom prst="rect">
            <a:avLst/>
          </a:prstGeom>
        </p:spPr>
        <p:txBody>
          <a:bodyPr wrap="square" lIns="0" tIns="0" rIns="0" bIns="0" rtlCol="0" anchor="t">
            <a:spAutoFit/>
          </a:bodyPr>
          <a:lstStyle/>
          <a:p>
            <a:r>
              <a:rPr lang="es-DO" sz="5400" dirty="0" smtClean="0"/>
              <a:t>Las </a:t>
            </a:r>
            <a:r>
              <a:rPr lang="es-DO" sz="5400" dirty="0">
                <a:solidFill>
                  <a:srgbClr val="FF0000"/>
                </a:solidFill>
              </a:rPr>
              <a:t>Comisiones de Ética Pública </a:t>
            </a:r>
            <a:r>
              <a:rPr lang="es-DO" sz="5400" dirty="0"/>
              <a:t>(CEP) son organismos responsables de promover el buen funcionamiento de la administración pública a través del desarrollo de una cultura organizacional de ética y transparencia en las instituciones públicas donde operan. </a:t>
            </a:r>
          </a:p>
        </p:txBody>
      </p:sp>
      <p:sp>
        <p:nvSpPr>
          <p:cNvPr id="5" name="TextBox 5"/>
          <p:cNvSpPr txBox="1"/>
          <p:nvPr/>
        </p:nvSpPr>
        <p:spPr>
          <a:xfrm>
            <a:off x="10947372" y="4190277"/>
            <a:ext cx="5953071" cy="461665"/>
          </a:xfrm>
          <a:prstGeom prst="rect">
            <a:avLst/>
          </a:prstGeom>
        </p:spPr>
        <p:txBody>
          <a:bodyPr lIns="0" tIns="0" rIns="0" bIns="0" rtlCol="0" anchor="t">
            <a:spAutoFit/>
          </a:bodyPr>
          <a:lstStyle/>
          <a:p>
            <a:pPr>
              <a:lnSpc>
                <a:spcPts val="3600"/>
              </a:lnSpc>
            </a:pPr>
            <a:endParaRPr lang="en-US" sz="2400" dirty="0">
              <a:solidFill>
                <a:srgbClr val="141414"/>
              </a:solidFill>
              <a:latin typeface="Poppins Light"/>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grpSp>
        <p:nvGrpSpPr>
          <p:cNvPr id="9" name="Group 9"/>
          <p:cNvGrpSpPr/>
          <p:nvPr/>
        </p:nvGrpSpPr>
        <p:grpSpPr>
          <a:xfrm>
            <a:off x="16773722" y="8826675"/>
            <a:ext cx="485578" cy="431625"/>
            <a:chOff x="0" y="0"/>
            <a:chExt cx="647437" cy="575500"/>
          </a:xfrm>
        </p:grpSpPr>
        <p:sp>
          <p:nvSpPr>
            <p:cNvPr id="10" name="AutoShape 10"/>
            <p:cNvSpPr/>
            <p:nvPr/>
          </p:nvSpPr>
          <p:spPr>
            <a:xfrm>
              <a:off x="0" y="0"/>
              <a:ext cx="647437" cy="575500"/>
            </a:xfrm>
            <a:prstGeom prst="rect">
              <a:avLst/>
            </a:prstGeom>
            <a:solidFill>
              <a:srgbClr val="DD211D"/>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Tree>
    <p:extLst>
      <p:ext uri="{BB962C8B-B14F-4D97-AF65-F5344CB8AC3E}">
        <p14:creationId xmlns:p14="http://schemas.microsoft.com/office/powerpoint/2010/main" val="1229556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1812" r="21812"/>
          <a:stretch>
            <a:fillRect/>
          </a:stretch>
        </p:blipFill>
        <p:spPr>
          <a:xfrm>
            <a:off x="600710" y="-114300"/>
            <a:ext cx="6257290" cy="10401300"/>
          </a:xfrm>
          <a:prstGeom prst="rect">
            <a:avLst/>
          </a:prstGeom>
        </p:spPr>
      </p:pic>
      <p:sp>
        <p:nvSpPr>
          <p:cNvPr id="2" name="TextBox 2"/>
          <p:cNvSpPr txBox="1"/>
          <p:nvPr/>
        </p:nvSpPr>
        <p:spPr>
          <a:xfrm>
            <a:off x="8229600" y="2651394"/>
            <a:ext cx="9677400" cy="4985980"/>
          </a:xfrm>
          <a:prstGeom prst="rect">
            <a:avLst/>
          </a:prstGeom>
        </p:spPr>
        <p:txBody>
          <a:bodyPr wrap="square" lIns="0" tIns="0" rIns="0" bIns="0" rtlCol="0" anchor="t">
            <a:spAutoFit/>
          </a:bodyPr>
          <a:lstStyle/>
          <a:p>
            <a:r>
              <a:rPr lang="es-DO" sz="5400" dirty="0"/>
              <a:t>Su funcionamiento está regulado por el </a:t>
            </a:r>
            <a:r>
              <a:rPr lang="es-DO" sz="5400" dirty="0">
                <a:solidFill>
                  <a:srgbClr val="FF0000"/>
                </a:solidFill>
              </a:rPr>
              <a:t>decreto 143-17</a:t>
            </a:r>
            <a:r>
              <a:rPr lang="es-DO" sz="5400" dirty="0"/>
              <a:t>, emitido por la Presidencia de la República Dominicana, Resolución No. 1-2012, Gaceta Oficial 10882 Fecha Promulgación 21/04/2017</a:t>
            </a:r>
          </a:p>
        </p:txBody>
      </p:sp>
      <p:sp>
        <p:nvSpPr>
          <p:cNvPr id="5" name="TextBox 5"/>
          <p:cNvSpPr txBox="1"/>
          <p:nvPr/>
        </p:nvSpPr>
        <p:spPr>
          <a:xfrm>
            <a:off x="10947372" y="4190277"/>
            <a:ext cx="5953071" cy="461665"/>
          </a:xfrm>
          <a:prstGeom prst="rect">
            <a:avLst/>
          </a:prstGeom>
        </p:spPr>
        <p:txBody>
          <a:bodyPr lIns="0" tIns="0" rIns="0" bIns="0" rtlCol="0" anchor="t">
            <a:spAutoFit/>
          </a:bodyPr>
          <a:lstStyle/>
          <a:p>
            <a:pPr>
              <a:lnSpc>
                <a:spcPts val="3600"/>
              </a:lnSpc>
            </a:pPr>
            <a:endParaRPr lang="en-US" sz="2400" dirty="0">
              <a:solidFill>
                <a:srgbClr val="141414"/>
              </a:solidFill>
              <a:latin typeface="Poppins Light"/>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grpSp>
        <p:nvGrpSpPr>
          <p:cNvPr id="9" name="Group 9"/>
          <p:cNvGrpSpPr/>
          <p:nvPr/>
        </p:nvGrpSpPr>
        <p:grpSpPr>
          <a:xfrm>
            <a:off x="16773722" y="8826675"/>
            <a:ext cx="485578" cy="431625"/>
            <a:chOff x="0" y="0"/>
            <a:chExt cx="647437" cy="575500"/>
          </a:xfrm>
        </p:grpSpPr>
        <p:sp>
          <p:nvSpPr>
            <p:cNvPr id="10" name="AutoShape 10"/>
            <p:cNvSpPr/>
            <p:nvPr/>
          </p:nvSpPr>
          <p:spPr>
            <a:xfrm>
              <a:off x="0" y="0"/>
              <a:ext cx="647437" cy="575500"/>
            </a:xfrm>
            <a:prstGeom prst="rect">
              <a:avLst/>
            </a:prstGeom>
            <a:solidFill>
              <a:srgbClr val="DD211D"/>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Tree>
    <p:extLst>
      <p:ext uri="{BB962C8B-B14F-4D97-AF65-F5344CB8AC3E}">
        <p14:creationId xmlns:p14="http://schemas.microsoft.com/office/powerpoint/2010/main" val="1815739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3"/>
          <a:srcRect l="21812" r="21812"/>
          <a:stretch>
            <a:fillRect/>
          </a:stretch>
        </p:blipFill>
        <p:spPr>
          <a:xfrm>
            <a:off x="600710" y="-114300"/>
            <a:ext cx="6257290" cy="10401300"/>
          </a:xfrm>
          <a:prstGeom prst="rect">
            <a:avLst/>
          </a:prstGeom>
        </p:spPr>
      </p:pic>
      <p:sp>
        <p:nvSpPr>
          <p:cNvPr id="5" name="TextBox 5"/>
          <p:cNvSpPr txBox="1"/>
          <p:nvPr/>
        </p:nvSpPr>
        <p:spPr>
          <a:xfrm>
            <a:off x="10947372" y="4190277"/>
            <a:ext cx="5953071" cy="461665"/>
          </a:xfrm>
          <a:prstGeom prst="rect">
            <a:avLst/>
          </a:prstGeom>
        </p:spPr>
        <p:txBody>
          <a:bodyPr lIns="0" tIns="0" rIns="0" bIns="0" rtlCol="0" anchor="t">
            <a:spAutoFit/>
          </a:bodyPr>
          <a:lstStyle/>
          <a:p>
            <a:pPr>
              <a:lnSpc>
                <a:spcPts val="3600"/>
              </a:lnSpc>
            </a:pPr>
            <a:endParaRPr lang="en-US" sz="2400" dirty="0">
              <a:solidFill>
                <a:srgbClr val="141414"/>
              </a:solidFill>
              <a:latin typeface="Poppins Light"/>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grpSp>
        <p:nvGrpSpPr>
          <p:cNvPr id="9" name="Group 9"/>
          <p:cNvGrpSpPr/>
          <p:nvPr/>
        </p:nvGrpSpPr>
        <p:grpSpPr>
          <a:xfrm>
            <a:off x="16773722" y="8826675"/>
            <a:ext cx="485578" cy="431625"/>
            <a:chOff x="0" y="0"/>
            <a:chExt cx="647437" cy="575500"/>
          </a:xfrm>
        </p:grpSpPr>
        <p:sp>
          <p:nvSpPr>
            <p:cNvPr id="10" name="AutoShape 10"/>
            <p:cNvSpPr/>
            <p:nvPr/>
          </p:nvSpPr>
          <p:spPr>
            <a:xfrm>
              <a:off x="0" y="0"/>
              <a:ext cx="647437" cy="575500"/>
            </a:xfrm>
            <a:prstGeom prst="rect">
              <a:avLst/>
            </a:prstGeom>
            <a:solidFill>
              <a:srgbClr val="DD211D"/>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p:cNvPicPr>
            <a:picLocks noChangeAspect="1"/>
          </p:cNvPicPr>
          <p:nvPr/>
        </p:nvPicPr>
        <p:blipFill rotWithShape="1">
          <a:blip r:embed="rId4"/>
          <a:srcRect l="805" t="26042" r="16618" b="13680"/>
          <a:stretch/>
        </p:blipFill>
        <p:spPr>
          <a:xfrm>
            <a:off x="228600" y="1"/>
            <a:ext cx="17886947" cy="10287000"/>
          </a:xfrm>
          <a:prstGeom prst="rect">
            <a:avLst/>
          </a:prstGeom>
        </p:spPr>
      </p:pic>
    </p:spTree>
    <p:extLst>
      <p:ext uri="{BB962C8B-B14F-4D97-AF65-F5344CB8AC3E}">
        <p14:creationId xmlns:p14="http://schemas.microsoft.com/office/powerpoint/2010/main" val="3605225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1812" r="21812"/>
          <a:stretch>
            <a:fillRect/>
          </a:stretch>
        </p:blipFill>
        <p:spPr>
          <a:xfrm>
            <a:off x="600710" y="-114300"/>
            <a:ext cx="6257290" cy="10401300"/>
          </a:xfrm>
          <a:prstGeom prst="rect">
            <a:avLst/>
          </a:prstGeom>
        </p:spPr>
      </p:pic>
      <p:sp>
        <p:nvSpPr>
          <p:cNvPr id="2" name="TextBox 2"/>
          <p:cNvSpPr txBox="1"/>
          <p:nvPr/>
        </p:nvSpPr>
        <p:spPr>
          <a:xfrm>
            <a:off x="7315200" y="1943100"/>
            <a:ext cx="10591800" cy="7386638"/>
          </a:xfrm>
          <a:prstGeom prst="rect">
            <a:avLst/>
          </a:prstGeom>
        </p:spPr>
        <p:txBody>
          <a:bodyPr wrap="square" lIns="0" tIns="0" rIns="0" bIns="0" rtlCol="0" anchor="t">
            <a:spAutoFit/>
          </a:bodyPr>
          <a:lstStyle/>
          <a:p>
            <a:r>
              <a:rPr lang="es-DO" sz="6000" dirty="0">
                <a:solidFill>
                  <a:srgbClr val="4D5156"/>
                </a:solidFill>
                <a:latin typeface="Arial Narrow" panose="020B0606020202030204" pitchFamily="34" charset="0"/>
              </a:rPr>
              <a:t>Un </a:t>
            </a:r>
            <a:r>
              <a:rPr lang="es-DO" sz="6000" dirty="0">
                <a:solidFill>
                  <a:srgbClr val="FF0000"/>
                </a:solidFill>
                <a:latin typeface="Arial Narrow" panose="020B0606020202030204" pitchFamily="34" charset="0"/>
              </a:rPr>
              <a:t>código </a:t>
            </a:r>
            <a:r>
              <a:rPr lang="es-DO" sz="6000" dirty="0" smtClean="0">
                <a:solidFill>
                  <a:srgbClr val="FF0000"/>
                </a:solidFill>
                <a:latin typeface="Arial Narrow" panose="020B0606020202030204" pitchFamily="34" charset="0"/>
              </a:rPr>
              <a:t>deontológico o de ética y moral </a:t>
            </a:r>
            <a:r>
              <a:rPr lang="es-DO" sz="6000" dirty="0">
                <a:solidFill>
                  <a:srgbClr val="4D5156"/>
                </a:solidFill>
                <a:latin typeface="Arial Narrow" panose="020B0606020202030204" pitchFamily="34" charset="0"/>
              </a:rPr>
              <a:t>es un documento que incluye un conjunto más o menos amplio de criterios, apoyados en la deontología con normas y valores que formulan y asumen quienes llevan a cabo correctamente una actividad profesional.</a:t>
            </a:r>
            <a:endParaRPr lang="es-DO" sz="6000" dirty="0">
              <a:latin typeface="Arial Narrow" panose="020B0606020202030204" pitchFamily="34" charset="0"/>
            </a:endParaRPr>
          </a:p>
        </p:txBody>
      </p:sp>
      <p:sp>
        <p:nvSpPr>
          <p:cNvPr id="5" name="TextBox 5"/>
          <p:cNvSpPr txBox="1"/>
          <p:nvPr/>
        </p:nvSpPr>
        <p:spPr>
          <a:xfrm>
            <a:off x="10947372" y="4190277"/>
            <a:ext cx="5953071" cy="461665"/>
          </a:xfrm>
          <a:prstGeom prst="rect">
            <a:avLst/>
          </a:prstGeom>
        </p:spPr>
        <p:txBody>
          <a:bodyPr lIns="0" tIns="0" rIns="0" bIns="0" rtlCol="0" anchor="t">
            <a:spAutoFit/>
          </a:bodyPr>
          <a:lstStyle/>
          <a:p>
            <a:pPr>
              <a:lnSpc>
                <a:spcPts val="3600"/>
              </a:lnSpc>
            </a:pPr>
            <a:endParaRPr lang="en-US" sz="2400" dirty="0">
              <a:solidFill>
                <a:srgbClr val="141414"/>
              </a:solidFill>
              <a:latin typeface="Poppins Light"/>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grpSp>
        <p:nvGrpSpPr>
          <p:cNvPr id="9" name="Group 9"/>
          <p:cNvGrpSpPr/>
          <p:nvPr/>
        </p:nvGrpSpPr>
        <p:grpSpPr>
          <a:xfrm>
            <a:off x="16773722" y="8826675"/>
            <a:ext cx="485578" cy="431625"/>
            <a:chOff x="0" y="0"/>
            <a:chExt cx="647437" cy="575500"/>
          </a:xfrm>
        </p:grpSpPr>
        <p:sp>
          <p:nvSpPr>
            <p:cNvPr id="10" name="AutoShape 10"/>
            <p:cNvSpPr/>
            <p:nvPr/>
          </p:nvSpPr>
          <p:spPr>
            <a:xfrm>
              <a:off x="0" y="0"/>
              <a:ext cx="647437" cy="575500"/>
            </a:xfrm>
            <a:prstGeom prst="rect">
              <a:avLst/>
            </a:prstGeom>
            <a:solidFill>
              <a:srgbClr val="DD211D"/>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Tree>
    <p:extLst>
      <p:ext uri="{BB962C8B-B14F-4D97-AF65-F5344CB8AC3E}">
        <p14:creationId xmlns:p14="http://schemas.microsoft.com/office/powerpoint/2010/main" val="3318148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p:cNvPicPr>
            <a:picLocks noChangeAspect="1"/>
          </p:cNvPicPr>
          <p:nvPr/>
        </p:nvPicPr>
        <p:blipFill rotWithShape="1">
          <a:blip r:embed="rId2"/>
          <a:srcRect l="35944" t="16666" r="37116" b="11458"/>
          <a:stretch/>
        </p:blipFill>
        <p:spPr>
          <a:xfrm>
            <a:off x="2133600" y="647700"/>
            <a:ext cx="5257801" cy="7886699"/>
          </a:xfrm>
          <a:prstGeom prst="rect">
            <a:avLst/>
          </a:prstGeom>
        </p:spPr>
      </p:pic>
      <p:pic>
        <p:nvPicPr>
          <p:cNvPr id="2" name="Imagen 1"/>
          <p:cNvPicPr>
            <a:picLocks noChangeAspect="1"/>
          </p:cNvPicPr>
          <p:nvPr/>
        </p:nvPicPr>
        <p:blipFill rotWithShape="1">
          <a:blip r:embed="rId3"/>
          <a:srcRect l="72840" t="36459" r="5491" b="23958"/>
          <a:stretch/>
        </p:blipFill>
        <p:spPr>
          <a:xfrm>
            <a:off x="9677400" y="1409699"/>
            <a:ext cx="6195262" cy="6362699"/>
          </a:xfrm>
          <a:prstGeom prst="rect">
            <a:avLst/>
          </a:prstGeom>
        </p:spPr>
      </p:pic>
    </p:spTree>
    <p:extLst>
      <p:ext uri="{BB962C8B-B14F-4D97-AF65-F5344CB8AC3E}">
        <p14:creationId xmlns:p14="http://schemas.microsoft.com/office/powerpoint/2010/main" val="990382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 name="Imagen 1"/>
          <p:cNvPicPr>
            <a:picLocks noChangeAspect="1"/>
          </p:cNvPicPr>
          <p:nvPr/>
        </p:nvPicPr>
        <p:blipFill rotWithShape="1">
          <a:blip r:embed="rId2"/>
          <a:srcRect l="72840" t="36459" r="5491" b="23958"/>
          <a:stretch/>
        </p:blipFill>
        <p:spPr>
          <a:xfrm>
            <a:off x="19507200" y="1851782"/>
            <a:ext cx="3962400" cy="4069490"/>
          </a:xfrm>
          <a:prstGeom prst="rect">
            <a:avLst/>
          </a:prstGeom>
        </p:spPr>
      </p:pic>
      <p:pic>
        <p:nvPicPr>
          <p:cNvPr id="4" name="Imagen 3"/>
          <p:cNvPicPr>
            <a:picLocks noChangeAspect="1"/>
          </p:cNvPicPr>
          <p:nvPr/>
        </p:nvPicPr>
        <p:blipFill rotWithShape="1">
          <a:blip r:embed="rId3"/>
          <a:srcRect t="4166" b="5209"/>
          <a:stretch/>
        </p:blipFill>
        <p:spPr>
          <a:xfrm>
            <a:off x="1128090" y="408205"/>
            <a:ext cx="8595805" cy="4379707"/>
          </a:xfrm>
          <a:prstGeom prst="rect">
            <a:avLst/>
          </a:prstGeom>
        </p:spPr>
      </p:pic>
      <p:pic>
        <p:nvPicPr>
          <p:cNvPr id="5" name="Imagen 4"/>
          <p:cNvPicPr>
            <a:picLocks noChangeAspect="1"/>
          </p:cNvPicPr>
          <p:nvPr/>
        </p:nvPicPr>
        <p:blipFill rotWithShape="1">
          <a:blip r:embed="rId4"/>
          <a:srcRect t="4166" b="5209"/>
          <a:stretch/>
        </p:blipFill>
        <p:spPr>
          <a:xfrm>
            <a:off x="905891" y="5067300"/>
            <a:ext cx="8969272" cy="4569995"/>
          </a:xfrm>
          <a:prstGeom prst="rect">
            <a:avLst/>
          </a:prstGeom>
        </p:spPr>
      </p:pic>
      <p:pic>
        <p:nvPicPr>
          <p:cNvPr id="6" name="Imagen 5"/>
          <p:cNvPicPr>
            <a:picLocks noChangeAspect="1"/>
          </p:cNvPicPr>
          <p:nvPr/>
        </p:nvPicPr>
        <p:blipFill rotWithShape="1">
          <a:blip r:embed="rId5"/>
          <a:srcRect t="5191" b="5539"/>
          <a:stretch/>
        </p:blipFill>
        <p:spPr>
          <a:xfrm>
            <a:off x="10260989" y="460426"/>
            <a:ext cx="7800315" cy="4327486"/>
          </a:xfrm>
          <a:prstGeom prst="rect">
            <a:avLst/>
          </a:prstGeom>
        </p:spPr>
      </p:pic>
      <p:pic>
        <p:nvPicPr>
          <p:cNvPr id="14" name="Imagen 13"/>
          <p:cNvPicPr>
            <a:picLocks noChangeAspect="1"/>
          </p:cNvPicPr>
          <p:nvPr/>
        </p:nvPicPr>
        <p:blipFill rotWithShape="1">
          <a:blip r:embed="rId6"/>
          <a:srcRect t="4166" b="5209"/>
          <a:stretch/>
        </p:blipFill>
        <p:spPr>
          <a:xfrm>
            <a:off x="10057752" y="5125242"/>
            <a:ext cx="8198164" cy="4512053"/>
          </a:xfrm>
          <a:prstGeom prst="rect">
            <a:avLst/>
          </a:prstGeom>
        </p:spPr>
      </p:pic>
    </p:spTree>
    <p:extLst>
      <p:ext uri="{BB962C8B-B14F-4D97-AF65-F5344CB8AC3E}">
        <p14:creationId xmlns:p14="http://schemas.microsoft.com/office/powerpoint/2010/main" val="1783582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 name="Imagen 1"/>
          <p:cNvPicPr>
            <a:picLocks noChangeAspect="1"/>
          </p:cNvPicPr>
          <p:nvPr/>
        </p:nvPicPr>
        <p:blipFill rotWithShape="1">
          <a:blip r:embed="rId2"/>
          <a:srcRect l="72840" t="36459" r="5491" b="23958"/>
          <a:stretch/>
        </p:blipFill>
        <p:spPr>
          <a:xfrm>
            <a:off x="19507200" y="1851782"/>
            <a:ext cx="3962400" cy="4069490"/>
          </a:xfrm>
          <a:prstGeom prst="rect">
            <a:avLst/>
          </a:prstGeom>
        </p:spPr>
      </p:pic>
      <p:pic>
        <p:nvPicPr>
          <p:cNvPr id="3" name="Imagen 2"/>
          <p:cNvPicPr>
            <a:picLocks noChangeAspect="1"/>
          </p:cNvPicPr>
          <p:nvPr/>
        </p:nvPicPr>
        <p:blipFill rotWithShape="1">
          <a:blip r:embed="rId3"/>
          <a:srcRect t="5208" b="5208"/>
          <a:stretch/>
        </p:blipFill>
        <p:spPr>
          <a:xfrm>
            <a:off x="914400" y="404521"/>
            <a:ext cx="16717815" cy="8420100"/>
          </a:xfrm>
          <a:prstGeom prst="rect">
            <a:avLst/>
          </a:prstGeom>
        </p:spPr>
      </p:pic>
    </p:spTree>
    <p:extLst>
      <p:ext uri="{BB962C8B-B14F-4D97-AF65-F5344CB8AC3E}">
        <p14:creationId xmlns:p14="http://schemas.microsoft.com/office/powerpoint/2010/main" val="3484792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19546" t="10416" r="18375" b="12501"/>
          <a:stretch/>
        </p:blipFill>
        <p:spPr>
          <a:xfrm>
            <a:off x="9494146" y="608112"/>
            <a:ext cx="8258757" cy="9114922"/>
          </a:xfrm>
          <a:prstGeom prst="rect">
            <a:avLst/>
          </a:prstGeom>
        </p:spPr>
      </p:pic>
      <p:sp>
        <p:nvSpPr>
          <p:cNvPr id="2" name="AutoShape 2"/>
          <p:cNvSpPr/>
          <p:nvPr/>
        </p:nvSpPr>
        <p:spPr>
          <a:xfrm>
            <a:off x="2176280" y="483784"/>
            <a:ext cx="17254720" cy="80183"/>
          </a:xfrm>
          <a:prstGeom prst="rect">
            <a:avLst/>
          </a:prstGeom>
          <a:solidFill>
            <a:srgbClr val="97BCC7"/>
          </a:solidFill>
        </p:spPr>
      </p:sp>
      <p:pic>
        <p:nvPicPr>
          <p:cNvPr id="3" name="Picture 3"/>
          <p:cNvPicPr>
            <a:picLocks noChangeAspect="1"/>
          </p:cNvPicPr>
          <p:nvPr/>
        </p:nvPicPr>
        <p:blipFill>
          <a:blip r:embed="rId3"/>
          <a:srcRect/>
          <a:stretch>
            <a:fillRect/>
          </a:stretch>
        </p:blipFill>
        <p:spPr>
          <a:xfrm>
            <a:off x="-381000" y="-381000"/>
            <a:ext cx="2285533" cy="2251250"/>
          </a:xfrm>
          <a:prstGeom prst="rect">
            <a:avLst/>
          </a:prstGeom>
        </p:spPr>
      </p:pic>
      <p:pic>
        <p:nvPicPr>
          <p:cNvPr id="4" name="Picture 4"/>
          <p:cNvPicPr>
            <a:picLocks noChangeAspect="1"/>
          </p:cNvPicPr>
          <p:nvPr/>
        </p:nvPicPr>
        <p:blipFill>
          <a:blip r:embed="rId3"/>
          <a:srcRect/>
          <a:stretch>
            <a:fillRect/>
          </a:stretch>
        </p:blipFill>
        <p:spPr>
          <a:xfrm>
            <a:off x="16383467" y="8416750"/>
            <a:ext cx="2285533" cy="2251250"/>
          </a:xfrm>
          <a:prstGeom prst="rect">
            <a:avLst/>
          </a:prstGeom>
        </p:spPr>
      </p:pic>
      <p:sp>
        <p:nvSpPr>
          <p:cNvPr id="5" name="AutoShape 5"/>
          <p:cNvSpPr/>
          <p:nvPr/>
        </p:nvSpPr>
        <p:spPr>
          <a:xfrm>
            <a:off x="-1333500" y="9723034"/>
            <a:ext cx="17254720" cy="80183"/>
          </a:xfrm>
          <a:prstGeom prst="rect">
            <a:avLst/>
          </a:prstGeom>
          <a:solidFill>
            <a:srgbClr val="97BCC7"/>
          </a:solidFill>
        </p:spPr>
      </p:sp>
      <p:grpSp>
        <p:nvGrpSpPr>
          <p:cNvPr id="6" name="Group 6"/>
          <p:cNvGrpSpPr/>
          <p:nvPr/>
        </p:nvGrpSpPr>
        <p:grpSpPr>
          <a:xfrm>
            <a:off x="555567" y="2083066"/>
            <a:ext cx="13741509" cy="6560496"/>
            <a:chOff x="14406" y="-104775"/>
            <a:chExt cx="18322013" cy="8747324"/>
          </a:xfrm>
        </p:grpSpPr>
        <p:sp>
          <p:nvSpPr>
            <p:cNvPr id="7" name="TextBox 7"/>
            <p:cNvSpPr txBox="1"/>
            <p:nvPr/>
          </p:nvSpPr>
          <p:spPr>
            <a:xfrm>
              <a:off x="14406" y="-104775"/>
              <a:ext cx="17968784" cy="916966"/>
            </a:xfrm>
            <a:prstGeom prst="rect">
              <a:avLst/>
            </a:prstGeom>
          </p:spPr>
          <p:txBody>
            <a:bodyPr lIns="0" tIns="0" rIns="0" bIns="0" rtlCol="0" anchor="t">
              <a:spAutoFit/>
            </a:bodyPr>
            <a:lstStyle/>
            <a:p>
              <a:pPr>
                <a:lnSpc>
                  <a:spcPts val="5855"/>
                </a:lnSpc>
              </a:pPr>
              <a:r>
                <a:rPr lang="en-US" sz="4010" spc="401" dirty="0">
                  <a:solidFill>
                    <a:srgbClr val="97BCC7"/>
                  </a:solidFill>
                  <a:latin typeface="Source Sans Pro"/>
                </a:rPr>
                <a:t>GENERALIDADES</a:t>
              </a:r>
            </a:p>
          </p:txBody>
        </p:sp>
        <p:sp>
          <p:nvSpPr>
            <p:cNvPr id="9" name="TextBox 9"/>
            <p:cNvSpPr txBox="1"/>
            <p:nvPr/>
          </p:nvSpPr>
          <p:spPr>
            <a:xfrm>
              <a:off x="4237652" y="4020933"/>
              <a:ext cx="7746880" cy="1008822"/>
            </a:xfrm>
            <a:prstGeom prst="rect">
              <a:avLst/>
            </a:prstGeom>
          </p:spPr>
          <p:txBody>
            <a:bodyPr wrap="square" lIns="0" tIns="0" rIns="0" bIns="0" rtlCol="0" anchor="t">
              <a:spAutoFit/>
            </a:bodyPr>
            <a:lstStyle/>
            <a:p>
              <a:pPr>
                <a:lnSpc>
                  <a:spcPts val="5855"/>
                </a:lnSpc>
              </a:pPr>
              <a:r>
                <a:rPr lang="en-US" sz="4010" spc="401" dirty="0">
                  <a:solidFill>
                    <a:srgbClr val="97BCC7"/>
                  </a:solidFill>
                  <a:latin typeface="Source Sans Pro"/>
                </a:rPr>
                <a:t>CASOS P</a:t>
              </a:r>
              <a:r>
                <a:rPr lang="en-US" sz="4010" spc="401" dirty="0">
                  <a:solidFill>
                    <a:srgbClr val="FF0000"/>
                  </a:solidFill>
                  <a:latin typeface="Source Sans Pro"/>
                </a:rPr>
                <a:t>R</a:t>
              </a:r>
              <a:r>
                <a:rPr lang="en-US" sz="4010" spc="401" dirty="0">
                  <a:solidFill>
                    <a:srgbClr val="97BCC7"/>
                  </a:solidFill>
                  <a:latin typeface="Source Sans Pro"/>
                </a:rPr>
                <a:t>ÁCTICOS</a:t>
              </a:r>
            </a:p>
          </p:txBody>
        </p:sp>
        <p:sp>
          <p:nvSpPr>
            <p:cNvPr id="10" name="TextBox 10"/>
            <p:cNvSpPr txBox="1"/>
            <p:nvPr/>
          </p:nvSpPr>
          <p:spPr>
            <a:xfrm>
              <a:off x="367634" y="1392704"/>
              <a:ext cx="17968785" cy="7249845"/>
            </a:xfrm>
            <a:prstGeom prst="rect">
              <a:avLst/>
            </a:prstGeom>
          </p:spPr>
          <p:txBody>
            <a:bodyPr lIns="0" tIns="0" rIns="0" bIns="0" rtlCol="0" anchor="t">
              <a:spAutoFit/>
            </a:bodyPr>
            <a:lstStyle/>
            <a:p>
              <a:pPr>
                <a:lnSpc>
                  <a:spcPts val="5308"/>
                </a:lnSpc>
              </a:pPr>
              <a:r>
                <a:rPr lang="en-US" sz="3538" dirty="0" err="1" smtClean="0">
                  <a:solidFill>
                    <a:srgbClr val="F8FBFD"/>
                  </a:solidFill>
                  <a:latin typeface="Source Sans Pro"/>
                </a:rPr>
                <a:t>Ética</a:t>
              </a:r>
              <a:endParaRPr lang="en-US" sz="3538" dirty="0">
                <a:solidFill>
                  <a:srgbClr val="F8FBFD"/>
                </a:solidFill>
                <a:latin typeface="Source Sans Pro"/>
              </a:endParaRPr>
            </a:p>
            <a:p>
              <a:pPr>
                <a:lnSpc>
                  <a:spcPts val="5308"/>
                </a:lnSpc>
              </a:pPr>
              <a:r>
                <a:rPr lang="en-US" sz="3538" dirty="0" smtClean="0">
                  <a:solidFill>
                    <a:srgbClr val="F8FBFD"/>
                  </a:solidFill>
                  <a:latin typeface="Source Sans Pro"/>
                </a:rPr>
                <a:t>Moral</a:t>
              </a:r>
            </a:p>
            <a:p>
              <a:pPr>
                <a:lnSpc>
                  <a:spcPts val="5308"/>
                </a:lnSpc>
              </a:pPr>
              <a:r>
                <a:rPr lang="es-ES" sz="3538" dirty="0" smtClean="0">
                  <a:solidFill>
                    <a:srgbClr val="F8FBFD"/>
                  </a:solidFill>
                  <a:latin typeface="Source Sans Pro"/>
                </a:rPr>
                <a:t>Normas</a:t>
              </a:r>
              <a:endParaRPr lang="en-US" sz="3538" dirty="0">
                <a:solidFill>
                  <a:srgbClr val="F8FBFD"/>
                </a:solidFill>
                <a:latin typeface="Source Sans Pro"/>
              </a:endParaRPr>
            </a:p>
            <a:p>
              <a:pPr>
                <a:lnSpc>
                  <a:spcPts val="5308"/>
                </a:lnSpc>
              </a:pPr>
              <a:r>
                <a:rPr lang="en-US" sz="3538" dirty="0" err="1">
                  <a:solidFill>
                    <a:srgbClr val="F8FBFD"/>
                  </a:solidFill>
                  <a:latin typeface="Source Sans Pro"/>
                </a:rPr>
                <a:t>Valores</a:t>
              </a:r>
              <a:endParaRPr lang="en-US" sz="3538" dirty="0">
                <a:solidFill>
                  <a:srgbClr val="F8FBFD"/>
                </a:solidFill>
                <a:latin typeface="Source Sans Pro"/>
              </a:endParaRPr>
            </a:p>
            <a:p>
              <a:pPr>
                <a:lnSpc>
                  <a:spcPts val="5308"/>
                </a:lnSpc>
              </a:pPr>
              <a:r>
                <a:rPr lang="en-US" sz="3538" dirty="0" err="1" smtClean="0">
                  <a:solidFill>
                    <a:srgbClr val="F8FBFD"/>
                  </a:solidFill>
                  <a:latin typeface="Source Sans Pro"/>
                </a:rPr>
                <a:t>Principios</a:t>
              </a:r>
              <a:endParaRPr lang="en-US" sz="3538" dirty="0" smtClean="0">
                <a:solidFill>
                  <a:srgbClr val="F8FBFD"/>
                </a:solidFill>
                <a:latin typeface="Source Sans Pro"/>
              </a:endParaRPr>
            </a:p>
            <a:p>
              <a:pPr>
                <a:lnSpc>
                  <a:spcPts val="5308"/>
                </a:lnSpc>
              </a:pPr>
              <a:r>
                <a:rPr lang="en-US" sz="3538" dirty="0" err="1" smtClean="0">
                  <a:solidFill>
                    <a:srgbClr val="F8FBFD"/>
                  </a:solidFill>
                  <a:latin typeface="Source Sans Pro"/>
                </a:rPr>
                <a:t>Percepción</a:t>
              </a:r>
              <a:endParaRPr lang="en-US" sz="3538" dirty="0" smtClean="0">
                <a:solidFill>
                  <a:srgbClr val="F8FBFD"/>
                </a:solidFill>
                <a:latin typeface="Source Sans Pro"/>
              </a:endParaRPr>
            </a:p>
            <a:p>
              <a:pPr>
                <a:lnSpc>
                  <a:spcPts val="5308"/>
                </a:lnSpc>
              </a:pPr>
              <a:r>
                <a:rPr lang="en-US" sz="3538" dirty="0" err="1" smtClean="0">
                  <a:solidFill>
                    <a:srgbClr val="F8FBFD"/>
                  </a:solidFill>
                  <a:latin typeface="Source Sans Pro"/>
                </a:rPr>
                <a:t>Realidad</a:t>
              </a:r>
              <a:endParaRPr lang="en-US" sz="3538" dirty="0" smtClean="0">
                <a:solidFill>
                  <a:srgbClr val="F8FBFD"/>
                </a:solidFill>
                <a:latin typeface="Source Sans Pro"/>
              </a:endParaRPr>
            </a:p>
            <a:p>
              <a:pPr>
                <a:lnSpc>
                  <a:spcPts val="5308"/>
                </a:lnSpc>
              </a:pPr>
              <a:endParaRPr lang="en-US" sz="3538" dirty="0" smtClean="0">
                <a:solidFill>
                  <a:srgbClr val="F8FBFD"/>
                </a:solidFill>
                <a:latin typeface="Source Sans Pro"/>
              </a:endParaRPr>
            </a:p>
          </p:txBody>
        </p:sp>
        <p:sp>
          <p:nvSpPr>
            <p:cNvPr id="12" name="TextBox 12"/>
            <p:cNvSpPr txBox="1"/>
            <p:nvPr/>
          </p:nvSpPr>
          <p:spPr>
            <a:xfrm>
              <a:off x="4658452" y="5024088"/>
              <a:ext cx="6905282" cy="1812461"/>
            </a:xfrm>
            <a:prstGeom prst="rect">
              <a:avLst/>
            </a:prstGeom>
          </p:spPr>
          <p:txBody>
            <a:bodyPr wrap="square" lIns="0" tIns="0" rIns="0" bIns="0" rtlCol="0" anchor="t">
              <a:spAutoFit/>
            </a:bodyPr>
            <a:lstStyle/>
            <a:p>
              <a:pPr>
                <a:lnSpc>
                  <a:spcPts val="5308"/>
                </a:lnSpc>
              </a:pPr>
              <a:r>
                <a:rPr lang="en-US" sz="3538" dirty="0" err="1" smtClean="0">
                  <a:solidFill>
                    <a:srgbClr val="F8FBFD"/>
                  </a:solidFill>
                  <a:latin typeface="Source Sans Pro"/>
                </a:rPr>
                <a:t>Resolución</a:t>
              </a:r>
              <a:r>
                <a:rPr lang="en-US" sz="3538" dirty="0" smtClean="0">
                  <a:solidFill>
                    <a:srgbClr val="F8FBFD"/>
                  </a:solidFill>
                  <a:latin typeface="Source Sans Pro"/>
                </a:rPr>
                <a:t> de </a:t>
              </a:r>
              <a:r>
                <a:rPr lang="en-US" sz="3538" dirty="0" err="1" smtClean="0">
                  <a:solidFill>
                    <a:srgbClr val="F8FBFD"/>
                  </a:solidFill>
                  <a:latin typeface="Source Sans Pro"/>
                </a:rPr>
                <a:t>conflictos</a:t>
              </a:r>
              <a:endParaRPr lang="en-US" sz="3538" dirty="0" smtClean="0">
                <a:solidFill>
                  <a:srgbClr val="F8FBFD"/>
                </a:solidFill>
                <a:latin typeface="Source Sans Pro"/>
              </a:endParaRPr>
            </a:p>
            <a:p>
              <a:pPr>
                <a:lnSpc>
                  <a:spcPts val="5308"/>
                </a:lnSpc>
              </a:pPr>
              <a:r>
                <a:rPr lang="en-US" sz="3538" dirty="0" err="1" smtClean="0">
                  <a:solidFill>
                    <a:srgbClr val="F8FBFD"/>
                  </a:solidFill>
                  <a:latin typeface="Source Sans Pro"/>
                </a:rPr>
                <a:t>Dilemas</a:t>
              </a:r>
              <a:r>
                <a:rPr lang="en-US" sz="3538" dirty="0">
                  <a:solidFill>
                    <a:srgbClr val="F8FBFD"/>
                  </a:solidFill>
                  <a:latin typeface="Source Sans Pro"/>
                </a:rPr>
                <a:t> </a:t>
              </a:r>
              <a:r>
                <a:rPr lang="en-US" sz="3538" dirty="0" err="1">
                  <a:solidFill>
                    <a:srgbClr val="F8FBFD"/>
                  </a:solidFill>
                  <a:latin typeface="Source Sans Pro"/>
                </a:rPr>
                <a:t>éticos</a:t>
              </a:r>
              <a:endParaRPr lang="en-US" sz="3538" dirty="0">
                <a:solidFill>
                  <a:srgbClr val="F8FBFD"/>
                </a:solidFill>
                <a:latin typeface="Source Sans Pro"/>
              </a:endParaRPr>
            </a:p>
          </p:txBody>
        </p:sp>
      </p:grpSp>
      <p:grpSp>
        <p:nvGrpSpPr>
          <p:cNvPr id="13" name="Group 13"/>
          <p:cNvGrpSpPr/>
          <p:nvPr/>
        </p:nvGrpSpPr>
        <p:grpSpPr>
          <a:xfrm>
            <a:off x="1631133" y="780945"/>
            <a:ext cx="16398354" cy="2175304"/>
            <a:chOff x="-2595547" y="-330340"/>
            <a:chExt cx="21864472" cy="2900405"/>
          </a:xfrm>
        </p:grpSpPr>
        <p:sp>
          <p:nvSpPr>
            <p:cNvPr id="14" name="TextBox 14"/>
            <p:cNvSpPr txBox="1"/>
            <p:nvPr/>
          </p:nvSpPr>
          <p:spPr>
            <a:xfrm>
              <a:off x="-2595547" y="-330340"/>
              <a:ext cx="7523209" cy="1635125"/>
            </a:xfrm>
            <a:prstGeom prst="rect">
              <a:avLst/>
            </a:prstGeom>
          </p:spPr>
          <p:txBody>
            <a:bodyPr wrap="square" lIns="0" tIns="0" rIns="0" bIns="0" rtlCol="0" anchor="t">
              <a:spAutoFit/>
            </a:bodyPr>
            <a:lstStyle/>
            <a:p>
              <a:pPr algn="r">
                <a:lnSpc>
                  <a:spcPts val="9600"/>
                </a:lnSpc>
              </a:pPr>
              <a:r>
                <a:rPr lang="en-US" sz="8000" spc="240" dirty="0" err="1">
                  <a:solidFill>
                    <a:srgbClr val="F8FBFD"/>
                  </a:solidFill>
                  <a:latin typeface="Source Serif Pro Bold"/>
                </a:rPr>
                <a:t>Co</a:t>
              </a:r>
              <a:r>
                <a:rPr lang="en-US" sz="8000" spc="240" dirty="0" err="1">
                  <a:solidFill>
                    <a:srgbClr val="FF0000"/>
                  </a:solidFill>
                  <a:latin typeface="Source Serif Pro Bold"/>
                </a:rPr>
                <a:t>n</a:t>
              </a:r>
              <a:r>
                <a:rPr lang="en-US" sz="8000" spc="240" dirty="0" err="1">
                  <a:solidFill>
                    <a:srgbClr val="F8FBFD"/>
                  </a:solidFill>
                  <a:latin typeface="Source Serif Pro Bold"/>
                </a:rPr>
                <a:t>tenido</a:t>
              </a:r>
              <a:endParaRPr lang="en-US" sz="8000" spc="240" dirty="0">
                <a:solidFill>
                  <a:srgbClr val="F8FBFD"/>
                </a:solidFill>
                <a:latin typeface="Source Serif Pro Bold"/>
              </a:endParaRPr>
            </a:p>
          </p:txBody>
        </p:sp>
        <p:sp>
          <p:nvSpPr>
            <p:cNvPr id="15" name="TextBox 15"/>
            <p:cNvSpPr txBox="1"/>
            <p:nvPr/>
          </p:nvSpPr>
          <p:spPr>
            <a:xfrm>
              <a:off x="0" y="1836640"/>
              <a:ext cx="19268925" cy="733425"/>
            </a:xfrm>
            <a:prstGeom prst="rect">
              <a:avLst/>
            </a:prstGeom>
          </p:spPr>
          <p:txBody>
            <a:bodyPr lIns="0" tIns="0" rIns="0" bIns="0" rtlCol="0" anchor="t">
              <a:spAutoFit/>
            </a:bodyPr>
            <a:lstStyle/>
            <a:p>
              <a:pPr algn="r">
                <a:lnSpc>
                  <a:spcPts val="4320"/>
                </a:lnSpc>
              </a:pPr>
              <a:endParaRPr>
                <a:solidFill>
                  <a:prstClr val="black"/>
                </a:solidFill>
              </a:endParaRPr>
            </a:p>
          </p:txBody>
        </p:sp>
      </p:grpSp>
      <p:sp>
        <p:nvSpPr>
          <p:cNvPr id="8" name="Rectángulo 7"/>
          <p:cNvSpPr/>
          <p:nvPr/>
        </p:nvSpPr>
        <p:spPr>
          <a:xfrm>
            <a:off x="753745" y="8454808"/>
            <a:ext cx="9038458" cy="707886"/>
          </a:xfrm>
          <a:prstGeom prst="rect">
            <a:avLst/>
          </a:prstGeom>
        </p:spPr>
        <p:txBody>
          <a:bodyPr wrap="square">
            <a:spAutoFit/>
          </a:bodyPr>
          <a:lstStyle/>
          <a:p>
            <a:r>
              <a:rPr lang="en-US" sz="4000" b="1" u="sng" spc="401" dirty="0" err="1" smtClean="0">
                <a:solidFill>
                  <a:srgbClr val="FF0000"/>
                </a:solidFill>
                <a:latin typeface="Source Sans Pro"/>
              </a:rPr>
              <a:t>Validación</a:t>
            </a:r>
            <a:r>
              <a:rPr lang="en-US" sz="4000" b="1" u="sng" spc="401" dirty="0" smtClean="0">
                <a:solidFill>
                  <a:srgbClr val="FF0000"/>
                </a:solidFill>
                <a:latin typeface="Source Sans Pro"/>
              </a:rPr>
              <a:t> de lo </a:t>
            </a:r>
            <a:r>
              <a:rPr lang="en-US" sz="4000" b="1" u="sng" spc="401" dirty="0" err="1" smtClean="0">
                <a:solidFill>
                  <a:srgbClr val="FF0000"/>
                </a:solidFill>
                <a:latin typeface="Source Sans Pro"/>
              </a:rPr>
              <a:t>aprendido</a:t>
            </a:r>
            <a:endParaRPr lang="es-DO" sz="4000" b="1" u="sng" dirty="0">
              <a:solidFill>
                <a:srgbClr val="FF0000"/>
              </a:solidFill>
            </a:endParaRPr>
          </a:p>
        </p:txBody>
      </p:sp>
    </p:spTree>
    <p:extLst>
      <p:ext uri="{BB962C8B-B14F-4D97-AF65-F5344CB8AC3E}">
        <p14:creationId xmlns:p14="http://schemas.microsoft.com/office/powerpoint/2010/main" val="3343334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p:cNvPicPr>
            <a:picLocks noChangeAspect="1"/>
          </p:cNvPicPr>
          <p:nvPr/>
        </p:nvPicPr>
        <p:blipFill rotWithShape="1">
          <a:blip r:embed="rId2"/>
          <a:srcRect l="35944" t="16666" r="37116" b="11458"/>
          <a:stretch/>
        </p:blipFill>
        <p:spPr>
          <a:xfrm>
            <a:off x="2133600" y="647700"/>
            <a:ext cx="5257801" cy="7886699"/>
          </a:xfrm>
          <a:prstGeom prst="rect">
            <a:avLst/>
          </a:prstGeom>
        </p:spPr>
      </p:pic>
      <p:pic>
        <p:nvPicPr>
          <p:cNvPr id="4" name="Imagen 3"/>
          <p:cNvPicPr>
            <a:picLocks noChangeAspect="1"/>
          </p:cNvPicPr>
          <p:nvPr/>
        </p:nvPicPr>
        <p:blipFill rotWithShape="1">
          <a:blip r:embed="rId3"/>
          <a:srcRect l="35359" t="16667" r="36530" b="15625"/>
          <a:stretch/>
        </p:blipFill>
        <p:spPr>
          <a:xfrm>
            <a:off x="9083412" y="-266700"/>
            <a:ext cx="6705601" cy="10553700"/>
          </a:xfrm>
          <a:prstGeom prst="rect">
            <a:avLst/>
          </a:prstGeom>
        </p:spPr>
      </p:pic>
    </p:spTree>
    <p:extLst>
      <p:ext uri="{BB962C8B-B14F-4D97-AF65-F5344CB8AC3E}">
        <p14:creationId xmlns:p14="http://schemas.microsoft.com/office/powerpoint/2010/main" val="1172060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DD211D"/>
            </a:solidFill>
          </p:spPr>
        </p:sp>
      </p:grpSp>
      <p:grpSp>
        <p:nvGrpSpPr>
          <p:cNvPr id="10" name="Group 10"/>
          <p:cNvGrpSpPr/>
          <p:nvPr/>
        </p:nvGrpSpPr>
        <p:grpSpPr>
          <a:xfrm>
            <a:off x="16773722" y="8826675"/>
            <a:ext cx="485578" cy="431625"/>
            <a:chOff x="0" y="0"/>
            <a:chExt cx="647437" cy="575500"/>
          </a:xfrm>
        </p:grpSpPr>
        <p:sp>
          <p:nvSpPr>
            <p:cNvPr id="11" name="AutoShape 11"/>
            <p:cNvSpPr/>
            <p:nvPr/>
          </p:nvSpPr>
          <p:spPr>
            <a:xfrm>
              <a:off x="0" y="0"/>
              <a:ext cx="647437" cy="575500"/>
            </a:xfrm>
            <a:prstGeom prst="rect">
              <a:avLst/>
            </a:prstGeom>
            <a:solidFill>
              <a:srgbClr val="DD211D"/>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p:cNvPicPr>
            <a:picLocks noChangeAspect="1"/>
          </p:cNvPicPr>
          <p:nvPr/>
        </p:nvPicPr>
        <p:blipFill rotWithShape="1">
          <a:blip r:embed="rId2"/>
          <a:srcRect l="35944" t="16666" r="37116" b="11458"/>
          <a:stretch/>
        </p:blipFill>
        <p:spPr>
          <a:xfrm>
            <a:off x="2133600" y="647700"/>
            <a:ext cx="5257801" cy="7886699"/>
          </a:xfrm>
          <a:prstGeom prst="rect">
            <a:avLst/>
          </a:prstGeom>
        </p:spPr>
      </p:pic>
      <p:pic>
        <p:nvPicPr>
          <p:cNvPr id="4" name="Imagen 3"/>
          <p:cNvPicPr>
            <a:picLocks noChangeAspect="1"/>
          </p:cNvPicPr>
          <p:nvPr/>
        </p:nvPicPr>
        <p:blipFill rotWithShape="1">
          <a:blip r:embed="rId3"/>
          <a:srcRect l="35359" t="16667" r="36530" b="15625"/>
          <a:stretch/>
        </p:blipFill>
        <p:spPr>
          <a:xfrm>
            <a:off x="9083412" y="-266700"/>
            <a:ext cx="6705601" cy="10553700"/>
          </a:xfrm>
          <a:prstGeom prst="rect">
            <a:avLst/>
          </a:prstGeom>
        </p:spPr>
      </p:pic>
      <p:pic>
        <p:nvPicPr>
          <p:cNvPr id="2" name="Imagen 1"/>
          <p:cNvPicPr>
            <a:picLocks noChangeAspect="1"/>
          </p:cNvPicPr>
          <p:nvPr/>
        </p:nvPicPr>
        <p:blipFill rotWithShape="1">
          <a:blip r:embed="rId4"/>
          <a:srcRect l="35944" t="17709" r="36530" b="13541"/>
          <a:stretch/>
        </p:blipFill>
        <p:spPr>
          <a:xfrm>
            <a:off x="9372600" y="0"/>
            <a:ext cx="6376060" cy="9944100"/>
          </a:xfrm>
          <a:prstGeom prst="rect">
            <a:avLst/>
          </a:prstGeom>
        </p:spPr>
      </p:pic>
    </p:spTree>
    <p:extLst>
      <p:ext uri="{BB962C8B-B14F-4D97-AF65-F5344CB8AC3E}">
        <p14:creationId xmlns:p14="http://schemas.microsoft.com/office/powerpoint/2010/main" val="3678307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1812" r="21812"/>
          <a:stretch>
            <a:fillRect/>
          </a:stretch>
        </p:blipFill>
        <p:spPr>
          <a:xfrm>
            <a:off x="600710" y="-114300"/>
            <a:ext cx="6257290" cy="10401300"/>
          </a:xfrm>
          <a:prstGeom prst="rect">
            <a:avLst/>
          </a:prstGeom>
        </p:spPr>
      </p:pic>
      <p:sp>
        <p:nvSpPr>
          <p:cNvPr id="2" name="TextBox 2"/>
          <p:cNvSpPr txBox="1"/>
          <p:nvPr/>
        </p:nvSpPr>
        <p:spPr>
          <a:xfrm>
            <a:off x="8077200" y="1674569"/>
            <a:ext cx="9677400" cy="5816977"/>
          </a:xfrm>
          <a:prstGeom prst="rect">
            <a:avLst/>
          </a:prstGeom>
        </p:spPr>
        <p:txBody>
          <a:bodyPr wrap="square" lIns="0" tIns="0" rIns="0" bIns="0" rtlCol="0" anchor="t">
            <a:spAutoFit/>
          </a:bodyPr>
          <a:lstStyle/>
          <a:p>
            <a:r>
              <a:rPr lang="es-ES_tradnl" sz="5400" dirty="0"/>
              <a:t>“Moral es el conjunto de comportamientos y de normas que </a:t>
            </a:r>
            <a:r>
              <a:rPr lang="es-ES_tradnl" sz="5400" dirty="0" smtClean="0"/>
              <a:t>solemos </a:t>
            </a:r>
            <a:r>
              <a:rPr lang="es-ES_tradnl" sz="5400" dirty="0"/>
              <a:t>aceptar como válidos; ética es la reflexión sobre por qué los consideramos válidos y la comparación con otras morales diferentes”</a:t>
            </a:r>
            <a:endParaRPr lang="es-DO" sz="5400" dirty="0"/>
          </a:p>
        </p:txBody>
      </p:sp>
      <p:sp>
        <p:nvSpPr>
          <p:cNvPr id="5" name="TextBox 5"/>
          <p:cNvSpPr txBox="1"/>
          <p:nvPr/>
        </p:nvSpPr>
        <p:spPr>
          <a:xfrm>
            <a:off x="10947372" y="4190277"/>
            <a:ext cx="5953071" cy="461665"/>
          </a:xfrm>
          <a:prstGeom prst="rect">
            <a:avLst/>
          </a:prstGeom>
        </p:spPr>
        <p:txBody>
          <a:bodyPr lIns="0" tIns="0" rIns="0" bIns="0" rtlCol="0" anchor="t">
            <a:spAutoFit/>
          </a:bodyPr>
          <a:lstStyle/>
          <a:p>
            <a:pPr>
              <a:lnSpc>
                <a:spcPts val="3600"/>
              </a:lnSpc>
            </a:pPr>
            <a:endParaRPr lang="en-US" sz="2400" dirty="0">
              <a:solidFill>
                <a:srgbClr val="141414"/>
              </a:solidFill>
              <a:latin typeface="Poppins Light"/>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grpSp>
        <p:nvGrpSpPr>
          <p:cNvPr id="9" name="Group 9"/>
          <p:cNvGrpSpPr/>
          <p:nvPr/>
        </p:nvGrpSpPr>
        <p:grpSpPr>
          <a:xfrm>
            <a:off x="16773722" y="8826675"/>
            <a:ext cx="485578" cy="431625"/>
            <a:chOff x="0" y="0"/>
            <a:chExt cx="647437" cy="575500"/>
          </a:xfrm>
        </p:grpSpPr>
        <p:sp>
          <p:nvSpPr>
            <p:cNvPr id="10" name="AutoShape 10"/>
            <p:cNvSpPr/>
            <p:nvPr/>
          </p:nvSpPr>
          <p:spPr>
            <a:xfrm>
              <a:off x="0" y="0"/>
              <a:ext cx="647437" cy="575500"/>
            </a:xfrm>
            <a:prstGeom prst="rect">
              <a:avLst/>
            </a:prstGeom>
            <a:solidFill>
              <a:srgbClr val="DD211D"/>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Rectángulo 2"/>
          <p:cNvSpPr/>
          <p:nvPr/>
        </p:nvSpPr>
        <p:spPr>
          <a:xfrm>
            <a:off x="12570840" y="7710947"/>
            <a:ext cx="4202882" cy="305340"/>
          </a:xfrm>
          <a:prstGeom prst="rect">
            <a:avLst/>
          </a:prstGeom>
        </p:spPr>
        <p:txBody>
          <a:bodyPr wrap="none">
            <a:spAutoFit/>
          </a:bodyPr>
          <a:lstStyle/>
          <a:p>
            <a:pPr>
              <a:lnSpc>
                <a:spcPts val="1620"/>
              </a:lnSpc>
              <a:spcBef>
                <a:spcPts val="450"/>
              </a:spcBef>
              <a:spcAft>
                <a:spcPts val="150"/>
              </a:spcAft>
            </a:pPr>
            <a:r>
              <a:rPr lang="es-ES_tradnl"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(Fernando Savater, </a:t>
            </a:r>
            <a:r>
              <a:rPr lang="es-ES_tradnl"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Ética </a:t>
            </a:r>
            <a:r>
              <a:rPr lang="es-ES_tradnl"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para Amador</a:t>
            </a:r>
            <a:r>
              <a:rPr lang="es-ES_tradnl"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s-DO"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1009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1812" r="21812"/>
          <a:stretch>
            <a:fillRect/>
          </a:stretch>
        </p:blipFill>
        <p:spPr>
          <a:xfrm>
            <a:off x="600710" y="-114300"/>
            <a:ext cx="6257290" cy="10401300"/>
          </a:xfrm>
          <a:prstGeom prst="rect">
            <a:avLst/>
          </a:prstGeom>
        </p:spPr>
      </p:pic>
      <p:sp>
        <p:nvSpPr>
          <p:cNvPr id="2" name="TextBox 2"/>
          <p:cNvSpPr txBox="1"/>
          <p:nvPr/>
        </p:nvSpPr>
        <p:spPr>
          <a:xfrm>
            <a:off x="7732140" y="1241897"/>
            <a:ext cx="9677400" cy="7217360"/>
          </a:xfrm>
          <a:prstGeom prst="rect">
            <a:avLst/>
          </a:prstGeom>
        </p:spPr>
        <p:txBody>
          <a:bodyPr wrap="square" lIns="0" tIns="0" rIns="0" bIns="0" rtlCol="0" anchor="t">
            <a:spAutoFit/>
          </a:bodyPr>
          <a:lstStyle/>
          <a:p>
            <a:r>
              <a:rPr lang="es-ES_tradnl" sz="5400" dirty="0" smtClean="0"/>
              <a:t>“</a:t>
            </a:r>
            <a:r>
              <a:rPr lang="es-DO" sz="5400" dirty="0">
                <a:latin typeface="Adobe Devanagari" panose="02040503050201020203" pitchFamily="18" charset="0"/>
                <a:cs typeface="Adobe Devanagari" panose="02040503050201020203" pitchFamily="18" charset="0"/>
              </a:rPr>
              <a:t>Un código de ética o código deontológico es un documento que reúne </a:t>
            </a:r>
            <a:r>
              <a:rPr lang="es-DO" sz="5400" dirty="0" smtClean="0">
                <a:latin typeface="Adobe Devanagari" panose="02040503050201020203" pitchFamily="18" charset="0"/>
                <a:cs typeface="Adobe Devanagari" panose="02040503050201020203" pitchFamily="18" charset="0"/>
              </a:rPr>
              <a:t>las </a:t>
            </a:r>
            <a:r>
              <a:rPr lang="es-DO" sz="5400" b="1" dirty="0" smtClean="0">
                <a:solidFill>
                  <a:srgbClr val="FF0000"/>
                </a:solidFill>
                <a:latin typeface="Adobe Devanagari" panose="02040503050201020203" pitchFamily="18" charset="0"/>
                <a:cs typeface="Adobe Devanagari" panose="02040503050201020203" pitchFamily="18" charset="0"/>
              </a:rPr>
              <a:t>normas</a:t>
            </a:r>
            <a:r>
              <a:rPr lang="es-DO" sz="5400" dirty="0" smtClean="0">
                <a:latin typeface="Adobe Devanagari" panose="02040503050201020203" pitchFamily="18" charset="0"/>
                <a:cs typeface="Adobe Devanagari" panose="02040503050201020203" pitchFamily="18" charset="0"/>
              </a:rPr>
              <a:t>, </a:t>
            </a:r>
            <a:r>
              <a:rPr lang="es-DO" sz="5400" dirty="0">
                <a:latin typeface="Adobe Devanagari" panose="02040503050201020203" pitchFamily="18" charset="0"/>
                <a:cs typeface="Adobe Devanagari" panose="02040503050201020203" pitchFamily="18" charset="0"/>
              </a:rPr>
              <a:t>criterios </a:t>
            </a:r>
            <a:r>
              <a:rPr lang="es-DO" sz="5400" dirty="0" smtClean="0">
                <a:latin typeface="Adobe Devanagari" panose="02040503050201020203" pitchFamily="18" charset="0"/>
                <a:cs typeface="Adobe Devanagari" panose="02040503050201020203" pitchFamily="18" charset="0"/>
              </a:rPr>
              <a:t>y </a:t>
            </a:r>
            <a:r>
              <a:rPr lang="es-DO" sz="5400" b="1" dirty="0" smtClean="0">
                <a:solidFill>
                  <a:srgbClr val="FF0000"/>
                </a:solidFill>
                <a:latin typeface="Adobe Devanagari" panose="02040503050201020203" pitchFamily="18" charset="0"/>
                <a:cs typeface="Adobe Devanagari" panose="02040503050201020203" pitchFamily="18" charset="0"/>
              </a:rPr>
              <a:t>valores</a:t>
            </a:r>
            <a:r>
              <a:rPr lang="es-DO" sz="5400" dirty="0">
                <a:latin typeface="Adobe Devanagari" panose="02040503050201020203" pitchFamily="18" charset="0"/>
                <a:cs typeface="Adobe Devanagari" panose="02040503050201020203" pitchFamily="18" charset="0"/>
              </a:rPr>
              <a:t> que resumen el buen ejercicio de una actividad profesional, especialmente en lo que concierne a la</a:t>
            </a:r>
            <a:r>
              <a:rPr lang="es-DO" sz="8000" b="1" dirty="0">
                <a:solidFill>
                  <a:srgbClr val="FF0000"/>
                </a:solidFill>
                <a:latin typeface="Adobe Devanagari" panose="02040503050201020203" pitchFamily="18" charset="0"/>
                <a:cs typeface="Adobe Devanagari" panose="02040503050201020203" pitchFamily="18" charset="0"/>
              </a:rPr>
              <a:t> </a:t>
            </a:r>
            <a:r>
              <a:rPr lang="es-DO" sz="8000" b="1" dirty="0">
                <a:solidFill>
                  <a:srgbClr val="FF0000"/>
                </a:solidFill>
                <a:latin typeface="Adobe Devanagari" panose="02040503050201020203" pitchFamily="18" charset="0"/>
                <a:cs typeface="Adobe Devanagari" panose="02040503050201020203" pitchFamily="18" charset="0"/>
                <a:hlinkClick r:id="rId3"/>
              </a:rPr>
              <a:t>ética</a:t>
            </a:r>
            <a:r>
              <a:rPr lang="es-DO" sz="5400" dirty="0">
                <a:latin typeface="Adobe Devanagari" panose="02040503050201020203" pitchFamily="18" charset="0"/>
                <a:cs typeface="Adobe Devanagari" panose="02040503050201020203" pitchFamily="18" charset="0"/>
              </a:rPr>
              <a:t>.</a:t>
            </a:r>
          </a:p>
          <a:p>
            <a:r>
              <a:rPr lang="es-DO" sz="5400" dirty="0"/>
              <a:t/>
            </a:r>
            <a:br>
              <a:rPr lang="es-DO" sz="5400" dirty="0"/>
            </a:br>
            <a:endParaRPr lang="es-DO" sz="1100" dirty="0"/>
          </a:p>
        </p:txBody>
      </p:sp>
      <p:sp>
        <p:nvSpPr>
          <p:cNvPr id="5" name="TextBox 5"/>
          <p:cNvSpPr txBox="1"/>
          <p:nvPr/>
        </p:nvSpPr>
        <p:spPr>
          <a:xfrm>
            <a:off x="10947372" y="4190277"/>
            <a:ext cx="5953071" cy="461665"/>
          </a:xfrm>
          <a:prstGeom prst="rect">
            <a:avLst/>
          </a:prstGeom>
        </p:spPr>
        <p:txBody>
          <a:bodyPr lIns="0" tIns="0" rIns="0" bIns="0" rtlCol="0" anchor="t">
            <a:spAutoFit/>
          </a:bodyPr>
          <a:lstStyle/>
          <a:p>
            <a:pPr>
              <a:lnSpc>
                <a:spcPts val="3600"/>
              </a:lnSpc>
            </a:pPr>
            <a:endParaRPr lang="en-US" sz="2400" dirty="0">
              <a:solidFill>
                <a:srgbClr val="141414"/>
              </a:solidFill>
              <a:latin typeface="Poppins Light"/>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grpSp>
        <p:nvGrpSpPr>
          <p:cNvPr id="9" name="Group 9"/>
          <p:cNvGrpSpPr/>
          <p:nvPr/>
        </p:nvGrpSpPr>
        <p:grpSpPr>
          <a:xfrm>
            <a:off x="16773722" y="8826675"/>
            <a:ext cx="485578" cy="431625"/>
            <a:chOff x="0" y="0"/>
            <a:chExt cx="647437" cy="575500"/>
          </a:xfrm>
        </p:grpSpPr>
        <p:sp>
          <p:nvSpPr>
            <p:cNvPr id="10" name="AutoShape 10"/>
            <p:cNvSpPr/>
            <p:nvPr/>
          </p:nvSpPr>
          <p:spPr>
            <a:xfrm>
              <a:off x="0" y="0"/>
              <a:ext cx="647437" cy="575500"/>
            </a:xfrm>
            <a:prstGeom prst="rect">
              <a:avLst/>
            </a:prstGeom>
            <a:solidFill>
              <a:srgbClr val="DD211D"/>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Rectángulo 2"/>
          <p:cNvSpPr/>
          <p:nvPr/>
        </p:nvSpPr>
        <p:spPr>
          <a:xfrm>
            <a:off x="10824261" y="7693664"/>
            <a:ext cx="6135462" cy="805477"/>
          </a:xfrm>
          <a:prstGeom prst="rect">
            <a:avLst/>
          </a:prstGeom>
        </p:spPr>
        <p:txBody>
          <a:bodyPr wrap="none">
            <a:spAutoFit/>
          </a:bodyPr>
          <a:lstStyle/>
          <a:p>
            <a:pPr>
              <a:lnSpc>
                <a:spcPts val="1620"/>
              </a:lnSpc>
              <a:spcBef>
                <a:spcPts val="450"/>
              </a:spcBef>
              <a:spcAft>
                <a:spcPts val="150"/>
              </a:spcAft>
            </a:pPr>
            <a:r>
              <a:rPr lang="es-DO" sz="8000" dirty="0"/>
              <a:t/>
            </a:r>
            <a:br>
              <a:rPr lang="es-DO" sz="8000" dirty="0"/>
            </a:br>
            <a:r>
              <a:rPr lang="es-DO" dirty="0"/>
              <a:t>Fuente: </a:t>
            </a:r>
            <a:r>
              <a:rPr lang="es-DO" dirty="0">
                <a:hlinkClick r:id="rId4"/>
              </a:rPr>
              <a:t>https://concepto.de/codigo-de-etica/#ixzz7pRAAeSbO</a:t>
            </a:r>
            <a:r>
              <a:rPr lang="es-ES_tradnl" dirty="0"/>
              <a:t>”</a:t>
            </a:r>
            <a:endParaRPr lang="es-DO" dirty="0"/>
          </a:p>
          <a:p>
            <a:pPr>
              <a:lnSpc>
                <a:spcPts val="1620"/>
              </a:lnSpc>
              <a:spcBef>
                <a:spcPts val="450"/>
              </a:spcBef>
              <a:spcAft>
                <a:spcPts val="150"/>
              </a:spcAft>
            </a:pPr>
            <a:endParaRPr lang="es-DO"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84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grpSp>
        <p:nvGrpSpPr>
          <p:cNvPr id="2" name="Group 2"/>
          <p:cNvGrpSpPr/>
          <p:nvPr/>
        </p:nvGrpSpPr>
        <p:grpSpPr>
          <a:xfrm>
            <a:off x="152400" y="2019300"/>
            <a:ext cx="17907000" cy="5500279"/>
            <a:chOff x="0" y="-1019096"/>
            <a:chExt cx="18939851" cy="7333705"/>
          </a:xfrm>
        </p:grpSpPr>
        <p:sp>
          <p:nvSpPr>
            <p:cNvPr id="3" name="TextBox 3"/>
            <p:cNvSpPr txBox="1"/>
            <p:nvPr/>
          </p:nvSpPr>
          <p:spPr>
            <a:xfrm>
              <a:off x="332883" y="-1019096"/>
              <a:ext cx="18606967" cy="3365024"/>
            </a:xfrm>
            <a:prstGeom prst="rect">
              <a:avLst/>
            </a:prstGeom>
          </p:spPr>
          <p:txBody>
            <a:bodyPr lIns="0" tIns="0" rIns="0" bIns="0" rtlCol="0" anchor="t">
              <a:spAutoFit/>
            </a:bodyPr>
            <a:lstStyle/>
            <a:p>
              <a:pPr algn="ctr">
                <a:lnSpc>
                  <a:spcPts val="9600"/>
                </a:lnSpc>
              </a:pPr>
              <a:r>
                <a:rPr lang="es-ES" sz="9600" spc="240" dirty="0" smtClean="0">
                  <a:solidFill>
                    <a:srgbClr val="F8FBFD"/>
                  </a:solidFill>
                  <a:latin typeface="Source Serif Pro Bold"/>
                </a:rPr>
                <a:t>Validación de lo aprendido</a:t>
              </a:r>
              <a:endParaRPr lang="en-US" sz="9600" spc="240" dirty="0">
                <a:solidFill>
                  <a:srgbClr val="F8FBFD"/>
                </a:solidFill>
                <a:latin typeface="Source Serif Pro Bold"/>
              </a:endParaRPr>
            </a:p>
          </p:txBody>
        </p:sp>
        <p:sp>
          <p:nvSpPr>
            <p:cNvPr id="4" name="TextBox 4"/>
            <p:cNvSpPr txBox="1"/>
            <p:nvPr/>
          </p:nvSpPr>
          <p:spPr>
            <a:xfrm>
              <a:off x="332884" y="5581184"/>
              <a:ext cx="18606967" cy="733425"/>
            </a:xfrm>
            <a:prstGeom prst="rect">
              <a:avLst/>
            </a:prstGeom>
          </p:spPr>
          <p:txBody>
            <a:bodyPr lIns="0" tIns="0" rIns="0" bIns="0" rtlCol="0" anchor="t">
              <a:spAutoFit/>
            </a:bodyPr>
            <a:lstStyle/>
            <a:p>
              <a:pPr algn="ctr">
                <a:lnSpc>
                  <a:spcPts val="4320"/>
                </a:lnSpc>
              </a:pPr>
              <a:endParaRPr lang="en-US" sz="3600" spc="359" dirty="0">
                <a:solidFill>
                  <a:srgbClr val="97BCC7"/>
                </a:solidFill>
                <a:latin typeface="Source Sans Pro Bold"/>
              </a:endParaRPr>
            </a:p>
          </p:txBody>
        </p:sp>
        <p:sp>
          <p:nvSpPr>
            <p:cNvPr id="5" name="TextBox 5"/>
            <p:cNvSpPr txBox="1"/>
            <p:nvPr/>
          </p:nvSpPr>
          <p:spPr>
            <a:xfrm>
              <a:off x="0" y="3448022"/>
              <a:ext cx="18606967" cy="662232"/>
            </a:xfrm>
            <a:prstGeom prst="rect">
              <a:avLst/>
            </a:prstGeom>
          </p:spPr>
          <p:txBody>
            <a:bodyPr lIns="0" tIns="0" rIns="0" bIns="0" rtlCol="0" anchor="t">
              <a:spAutoFit/>
            </a:bodyPr>
            <a:lstStyle/>
            <a:p>
              <a:pPr algn="ctr">
                <a:lnSpc>
                  <a:spcPts val="4162"/>
                </a:lnSpc>
              </a:pPr>
              <a:r>
                <a:rPr lang="en-US" sz="2775" dirty="0" smtClean="0">
                  <a:solidFill>
                    <a:srgbClr val="F8FBFD"/>
                  </a:solidFill>
                  <a:latin typeface="Source Sans Pro"/>
                </a:rPr>
                <a:t>.</a:t>
              </a:r>
              <a:endParaRPr lang="en-US" sz="2775" dirty="0">
                <a:solidFill>
                  <a:srgbClr val="F8FBFD"/>
                </a:solidFill>
                <a:latin typeface="Source Sans Pro"/>
              </a:endParaRPr>
            </a:p>
          </p:txBody>
        </p:sp>
      </p:grpSp>
      <p:pic>
        <p:nvPicPr>
          <p:cNvPr id="7" name="Picture 7"/>
          <p:cNvPicPr>
            <a:picLocks noChangeAspect="1"/>
          </p:cNvPicPr>
          <p:nvPr/>
        </p:nvPicPr>
        <p:blipFill>
          <a:blip r:embed="rId2"/>
          <a:srcRect/>
          <a:stretch>
            <a:fillRect/>
          </a:stretch>
        </p:blipFill>
        <p:spPr>
          <a:xfrm>
            <a:off x="16383467" y="8416750"/>
            <a:ext cx="2285533" cy="2251250"/>
          </a:xfrm>
          <a:prstGeom prst="rect">
            <a:avLst/>
          </a:prstGeom>
        </p:spPr>
      </p:pic>
      <p:sp>
        <p:nvSpPr>
          <p:cNvPr id="8" name="AutoShape 8"/>
          <p:cNvSpPr/>
          <p:nvPr/>
        </p:nvSpPr>
        <p:spPr>
          <a:xfrm>
            <a:off x="-1333500" y="9723034"/>
            <a:ext cx="17254720" cy="80183"/>
          </a:xfrm>
          <a:prstGeom prst="rect">
            <a:avLst/>
          </a:prstGeom>
          <a:solidFill>
            <a:srgbClr val="97BCC7"/>
          </a:solidFill>
        </p:spPr>
      </p:sp>
      <p:pic>
        <p:nvPicPr>
          <p:cNvPr id="9" name="Picture 10"/>
          <p:cNvPicPr>
            <a:picLocks noChangeAspect="1"/>
          </p:cNvPicPr>
          <p:nvPr/>
        </p:nvPicPr>
        <p:blipFill>
          <a:blip r:embed="rId3"/>
          <a:srcRect/>
          <a:stretch>
            <a:fillRect/>
          </a:stretch>
        </p:blipFill>
        <p:spPr>
          <a:xfrm>
            <a:off x="5791200" y="3848100"/>
            <a:ext cx="5994078" cy="5409656"/>
          </a:xfrm>
          <a:prstGeom prst="rect">
            <a:avLst/>
          </a:prstGeom>
        </p:spPr>
      </p:pic>
    </p:spTree>
    <p:extLst>
      <p:ext uri="{BB962C8B-B14F-4D97-AF65-F5344CB8AC3E}">
        <p14:creationId xmlns:p14="http://schemas.microsoft.com/office/powerpoint/2010/main" val="1467649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grpSp>
        <p:nvGrpSpPr>
          <p:cNvPr id="2" name="Group 2"/>
          <p:cNvGrpSpPr/>
          <p:nvPr/>
        </p:nvGrpSpPr>
        <p:grpSpPr>
          <a:xfrm>
            <a:off x="2438400" y="5369638"/>
            <a:ext cx="14204888" cy="2149940"/>
            <a:chOff x="0" y="3448022"/>
            <a:chExt cx="18939851" cy="2866587"/>
          </a:xfrm>
        </p:grpSpPr>
        <p:sp>
          <p:nvSpPr>
            <p:cNvPr id="4" name="TextBox 4"/>
            <p:cNvSpPr txBox="1"/>
            <p:nvPr/>
          </p:nvSpPr>
          <p:spPr>
            <a:xfrm>
              <a:off x="332884" y="5581184"/>
              <a:ext cx="18606967" cy="733425"/>
            </a:xfrm>
            <a:prstGeom prst="rect">
              <a:avLst/>
            </a:prstGeom>
          </p:spPr>
          <p:txBody>
            <a:bodyPr lIns="0" tIns="0" rIns="0" bIns="0" rtlCol="0" anchor="t">
              <a:spAutoFit/>
            </a:bodyPr>
            <a:lstStyle/>
            <a:p>
              <a:pPr algn="ctr">
                <a:lnSpc>
                  <a:spcPts val="4320"/>
                </a:lnSpc>
              </a:pPr>
              <a:endParaRPr lang="en-US" sz="3600" spc="359" dirty="0">
                <a:solidFill>
                  <a:srgbClr val="97BCC7"/>
                </a:solidFill>
                <a:latin typeface="Source Sans Pro Bold"/>
              </a:endParaRPr>
            </a:p>
          </p:txBody>
        </p:sp>
        <p:sp>
          <p:nvSpPr>
            <p:cNvPr id="5" name="TextBox 5"/>
            <p:cNvSpPr txBox="1"/>
            <p:nvPr/>
          </p:nvSpPr>
          <p:spPr>
            <a:xfrm>
              <a:off x="0" y="3448022"/>
              <a:ext cx="18606967" cy="662232"/>
            </a:xfrm>
            <a:prstGeom prst="rect">
              <a:avLst/>
            </a:prstGeom>
          </p:spPr>
          <p:txBody>
            <a:bodyPr lIns="0" tIns="0" rIns="0" bIns="0" rtlCol="0" anchor="t">
              <a:spAutoFit/>
            </a:bodyPr>
            <a:lstStyle/>
            <a:p>
              <a:pPr algn="ctr">
                <a:lnSpc>
                  <a:spcPts val="4162"/>
                </a:lnSpc>
              </a:pPr>
              <a:r>
                <a:rPr lang="en-US" sz="2775" dirty="0" smtClean="0">
                  <a:solidFill>
                    <a:srgbClr val="F8FBFD"/>
                  </a:solidFill>
                  <a:latin typeface="Source Sans Pro"/>
                </a:rPr>
                <a:t>.</a:t>
              </a:r>
              <a:endParaRPr lang="en-US" sz="2775" dirty="0">
                <a:solidFill>
                  <a:srgbClr val="F8FBFD"/>
                </a:solidFill>
                <a:latin typeface="Source Sans Pro"/>
              </a:endParaRPr>
            </a:p>
          </p:txBody>
        </p:sp>
      </p:grpSp>
      <p:pic>
        <p:nvPicPr>
          <p:cNvPr id="7" name="Picture 7"/>
          <p:cNvPicPr>
            <a:picLocks noChangeAspect="1"/>
          </p:cNvPicPr>
          <p:nvPr/>
        </p:nvPicPr>
        <p:blipFill>
          <a:blip r:embed="rId2"/>
          <a:srcRect/>
          <a:stretch>
            <a:fillRect/>
          </a:stretch>
        </p:blipFill>
        <p:spPr>
          <a:xfrm>
            <a:off x="16383467" y="8416750"/>
            <a:ext cx="2285533" cy="2251250"/>
          </a:xfrm>
          <a:prstGeom prst="rect">
            <a:avLst/>
          </a:prstGeom>
        </p:spPr>
      </p:pic>
      <p:sp>
        <p:nvSpPr>
          <p:cNvPr id="8" name="AutoShape 8"/>
          <p:cNvSpPr/>
          <p:nvPr/>
        </p:nvSpPr>
        <p:spPr>
          <a:xfrm>
            <a:off x="-1333500" y="9723034"/>
            <a:ext cx="17254720" cy="80183"/>
          </a:xfrm>
          <a:prstGeom prst="rect">
            <a:avLst/>
          </a:prstGeom>
          <a:solidFill>
            <a:srgbClr val="97BCC7"/>
          </a:solidFill>
        </p:spPr>
      </p:sp>
      <p:sp>
        <p:nvSpPr>
          <p:cNvPr id="11" name="Rectángulo 10"/>
          <p:cNvSpPr/>
          <p:nvPr/>
        </p:nvSpPr>
        <p:spPr>
          <a:xfrm>
            <a:off x="1643378" y="1638300"/>
            <a:ext cx="15545267" cy="7540526"/>
          </a:xfrm>
          <a:prstGeom prst="rect">
            <a:avLst/>
          </a:prstGeom>
        </p:spPr>
        <p:txBody>
          <a:bodyPr wrap="square">
            <a:spAutoFit/>
          </a:bodyPr>
          <a:lstStyle/>
          <a:p>
            <a:pPr algn="just"/>
            <a:r>
              <a:rPr lang="es-ES" sz="4400" dirty="0">
                <a:solidFill>
                  <a:prstClr val="white"/>
                </a:solidFill>
              </a:rPr>
              <a:t>Las múltiples experiencias que has tenido durante toda tu vida han contribuido a que formes tu criterio, veas la realidad de cierta manera, valores algunas cosas y dejes otras en segundo lugar también te han ayudado a comprender el momento que vives, a enfrentar los desafíos y tomar decisiones; han influido en la forma como te relacionas con otras personas y en la manera como participas en el medio que te rodea</a:t>
            </a:r>
            <a:r>
              <a:rPr lang="es-ES" sz="4400" dirty="0" smtClean="0">
                <a:solidFill>
                  <a:prstClr val="white"/>
                </a:solidFill>
              </a:rPr>
              <a:t>.</a:t>
            </a:r>
          </a:p>
          <a:p>
            <a:pPr algn="just"/>
            <a:endParaRPr lang="es-ES" sz="4400" dirty="0">
              <a:solidFill>
                <a:prstClr val="white"/>
              </a:solidFill>
            </a:endParaRPr>
          </a:p>
          <a:p>
            <a:pPr algn="just"/>
            <a:r>
              <a:rPr lang="es-ES" sz="4400" dirty="0">
                <a:solidFill>
                  <a:prstClr val="white"/>
                </a:solidFill>
              </a:rPr>
              <a:t>Esto significa que la filosofía de la </a:t>
            </a:r>
            <a:r>
              <a:rPr lang="es-ES" sz="4400" dirty="0" smtClean="0">
                <a:solidFill>
                  <a:prstClr val="white"/>
                </a:solidFill>
              </a:rPr>
              <a:t>moral y la ética </a:t>
            </a:r>
            <a:r>
              <a:rPr lang="es-ES" sz="4400" dirty="0">
                <a:solidFill>
                  <a:prstClr val="white"/>
                </a:solidFill>
              </a:rPr>
              <a:t>siempre ha estado, y estará presente en tu vida</a:t>
            </a:r>
            <a:r>
              <a:rPr lang="es-ES" sz="4400" dirty="0" smtClean="0">
                <a:solidFill>
                  <a:prstClr val="white"/>
                </a:solidFill>
              </a:rPr>
              <a:t>. Es esa la relación con el Ser Humano.</a:t>
            </a:r>
            <a:endParaRPr lang="en-US" sz="4400" dirty="0">
              <a:solidFill>
                <a:prstClr val="white"/>
              </a:solidFill>
            </a:endParaRPr>
          </a:p>
        </p:txBody>
      </p:sp>
    </p:spTree>
    <p:extLst>
      <p:ext uri="{BB962C8B-B14F-4D97-AF65-F5344CB8AC3E}">
        <p14:creationId xmlns:p14="http://schemas.microsoft.com/office/powerpoint/2010/main" val="1393558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76280" y="483784"/>
            <a:ext cx="17254720" cy="80183"/>
          </a:xfrm>
          <a:prstGeom prst="rect">
            <a:avLst/>
          </a:prstGeom>
          <a:solidFill>
            <a:srgbClr val="97BCC7"/>
          </a:solidFill>
        </p:spPr>
      </p:sp>
      <p:pic>
        <p:nvPicPr>
          <p:cNvPr id="3" name="Picture 3"/>
          <p:cNvPicPr>
            <a:picLocks noChangeAspect="1"/>
          </p:cNvPicPr>
          <p:nvPr/>
        </p:nvPicPr>
        <p:blipFill>
          <a:blip r:embed="rId2"/>
          <a:srcRect/>
          <a:stretch>
            <a:fillRect/>
          </a:stretch>
        </p:blipFill>
        <p:spPr>
          <a:xfrm>
            <a:off x="-381000" y="-381000"/>
            <a:ext cx="2285533" cy="2251250"/>
          </a:xfrm>
          <a:prstGeom prst="rect">
            <a:avLst/>
          </a:prstGeom>
        </p:spPr>
      </p:pic>
      <p:pic>
        <p:nvPicPr>
          <p:cNvPr id="4" name="Picture 4"/>
          <p:cNvPicPr>
            <a:picLocks noChangeAspect="1"/>
          </p:cNvPicPr>
          <p:nvPr/>
        </p:nvPicPr>
        <p:blipFill>
          <a:blip r:embed="rId2"/>
          <a:srcRect/>
          <a:stretch>
            <a:fillRect/>
          </a:stretch>
        </p:blipFill>
        <p:spPr>
          <a:xfrm>
            <a:off x="16383467" y="8416750"/>
            <a:ext cx="2285533" cy="2251250"/>
          </a:xfrm>
          <a:prstGeom prst="rect">
            <a:avLst/>
          </a:prstGeom>
        </p:spPr>
      </p:pic>
      <p:sp>
        <p:nvSpPr>
          <p:cNvPr id="5" name="AutoShape 5"/>
          <p:cNvSpPr/>
          <p:nvPr/>
        </p:nvSpPr>
        <p:spPr>
          <a:xfrm>
            <a:off x="-1333500" y="9723034"/>
            <a:ext cx="17254720" cy="80183"/>
          </a:xfrm>
          <a:prstGeom prst="rect">
            <a:avLst/>
          </a:prstGeom>
          <a:solidFill>
            <a:srgbClr val="97BCC7"/>
          </a:solidFill>
        </p:spPr>
      </p:sp>
      <p:pic>
        <p:nvPicPr>
          <p:cNvPr id="9" name="Picture 5" descr="gracias"/>
          <p:cNvPicPr>
            <a:picLocks noChangeAspect="1" noChangeArrowheads="1"/>
          </p:cNvPicPr>
          <p:nvPr/>
        </p:nvPicPr>
        <p:blipFill>
          <a:blip r:embed="rId3" cstate="print"/>
          <a:srcRect/>
          <a:stretch>
            <a:fillRect/>
          </a:stretch>
        </p:blipFill>
        <p:spPr bwMode="auto">
          <a:xfrm>
            <a:off x="4724400" y="2258902"/>
            <a:ext cx="8795226" cy="5769197"/>
          </a:xfrm>
          <a:prstGeom prst="rect">
            <a:avLst/>
          </a:prstGeom>
          <a:noFill/>
          <a:ln w="9525">
            <a:noFill/>
            <a:miter lim="800000"/>
            <a:headEnd/>
            <a:tailEnd/>
          </a:ln>
        </p:spPr>
      </p:pic>
    </p:spTree>
    <p:extLst>
      <p:ext uri="{BB962C8B-B14F-4D97-AF65-F5344CB8AC3E}">
        <p14:creationId xmlns:p14="http://schemas.microsoft.com/office/powerpoint/2010/main" val="2912025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grpSp>
        <p:nvGrpSpPr>
          <p:cNvPr id="2" name="Group 2"/>
          <p:cNvGrpSpPr/>
          <p:nvPr/>
        </p:nvGrpSpPr>
        <p:grpSpPr>
          <a:xfrm>
            <a:off x="6174607" y="1021556"/>
            <a:ext cx="11252590" cy="8169396"/>
            <a:chOff x="0" y="-9525"/>
            <a:chExt cx="15003453" cy="10892528"/>
          </a:xfrm>
        </p:grpSpPr>
        <p:sp>
          <p:nvSpPr>
            <p:cNvPr id="3" name="TextBox 3"/>
            <p:cNvSpPr txBox="1"/>
            <p:nvPr/>
          </p:nvSpPr>
          <p:spPr>
            <a:xfrm>
              <a:off x="0" y="-9525"/>
              <a:ext cx="14785697" cy="1266825"/>
            </a:xfrm>
            <a:prstGeom prst="rect">
              <a:avLst/>
            </a:prstGeom>
          </p:spPr>
          <p:txBody>
            <a:bodyPr lIns="0" tIns="0" rIns="0" bIns="0" rtlCol="0" anchor="t">
              <a:spAutoFit/>
            </a:bodyPr>
            <a:lstStyle/>
            <a:p>
              <a:pPr>
                <a:lnSpc>
                  <a:spcPts val="7439"/>
                </a:lnSpc>
              </a:pPr>
              <a:r>
                <a:rPr lang="en-US" sz="6200" spc="186" dirty="0">
                  <a:solidFill>
                    <a:srgbClr val="F8FBFD"/>
                  </a:solidFill>
                  <a:latin typeface="Source Serif Pro Bold"/>
                </a:rPr>
                <a:t>                 OB</a:t>
              </a:r>
              <a:r>
                <a:rPr lang="en-US" sz="6200" spc="186" dirty="0">
                  <a:solidFill>
                    <a:srgbClr val="FF0000"/>
                  </a:solidFill>
                  <a:latin typeface="Source Serif Pro Bold"/>
                </a:rPr>
                <a:t>J</a:t>
              </a:r>
              <a:r>
                <a:rPr lang="en-US" sz="6200" spc="186" dirty="0">
                  <a:solidFill>
                    <a:srgbClr val="F8FBFD"/>
                  </a:solidFill>
                  <a:latin typeface="Source Serif Pro Bold"/>
                </a:rPr>
                <a:t>ETIVO</a:t>
              </a:r>
            </a:p>
          </p:txBody>
        </p:sp>
        <p:sp>
          <p:nvSpPr>
            <p:cNvPr id="4" name="TextBox 4"/>
            <p:cNvSpPr txBox="1"/>
            <p:nvPr/>
          </p:nvSpPr>
          <p:spPr>
            <a:xfrm>
              <a:off x="0" y="2069200"/>
              <a:ext cx="14785697" cy="612775"/>
            </a:xfrm>
            <a:prstGeom prst="rect">
              <a:avLst/>
            </a:prstGeom>
          </p:spPr>
          <p:txBody>
            <a:bodyPr lIns="0" tIns="0" rIns="0" bIns="0" rtlCol="0" anchor="t">
              <a:spAutoFit/>
            </a:bodyPr>
            <a:lstStyle/>
            <a:p>
              <a:pPr>
                <a:lnSpc>
                  <a:spcPts val="3690"/>
                </a:lnSpc>
              </a:pPr>
              <a:endParaRPr>
                <a:solidFill>
                  <a:prstClr val="black"/>
                </a:solidFill>
              </a:endParaRPr>
            </a:p>
          </p:txBody>
        </p:sp>
        <p:sp>
          <p:nvSpPr>
            <p:cNvPr id="5" name="TextBox 5"/>
            <p:cNvSpPr txBox="1"/>
            <p:nvPr/>
          </p:nvSpPr>
          <p:spPr>
            <a:xfrm>
              <a:off x="217756" y="1649706"/>
              <a:ext cx="14785697" cy="9233297"/>
            </a:xfrm>
            <a:prstGeom prst="rect">
              <a:avLst/>
            </a:prstGeom>
          </p:spPr>
          <p:txBody>
            <a:bodyPr lIns="0" tIns="0" rIns="0" bIns="0" rtlCol="0" anchor="t">
              <a:spAutoFit/>
            </a:bodyPr>
            <a:lstStyle/>
            <a:p>
              <a:pPr algn="just">
                <a:lnSpc>
                  <a:spcPts val="5400"/>
                </a:lnSpc>
              </a:pPr>
              <a:r>
                <a:rPr lang="en-US" sz="3600" dirty="0">
                  <a:solidFill>
                    <a:srgbClr val="F8FBFD"/>
                  </a:solidFill>
                  <a:latin typeface="Source Sans Pro"/>
                </a:rPr>
                <a:t>Los </a:t>
              </a:r>
              <a:r>
                <a:rPr lang="en-US" sz="3600" dirty="0" err="1">
                  <a:solidFill>
                    <a:srgbClr val="F8FBFD"/>
                  </a:solidFill>
                  <a:latin typeface="Source Sans Pro"/>
                </a:rPr>
                <a:t>participantes</a:t>
              </a:r>
              <a:r>
                <a:rPr lang="en-US" sz="3600" dirty="0">
                  <a:solidFill>
                    <a:srgbClr val="F8FBFD"/>
                  </a:solidFill>
                  <a:latin typeface="Source Sans Pro"/>
                </a:rPr>
                <a:t>  </a:t>
              </a:r>
              <a:r>
                <a:rPr lang="en-US" sz="3600" dirty="0" err="1">
                  <a:solidFill>
                    <a:srgbClr val="F8FBFD"/>
                  </a:solidFill>
                  <a:latin typeface="Source Sans Pro"/>
                </a:rPr>
                <a:t>estarán</a:t>
              </a:r>
              <a:r>
                <a:rPr lang="en-US" sz="3600" dirty="0">
                  <a:solidFill>
                    <a:srgbClr val="F8FBFD"/>
                  </a:solidFill>
                  <a:latin typeface="Source Sans Pro"/>
                </a:rPr>
                <a:t> en la </a:t>
              </a:r>
              <a:r>
                <a:rPr lang="en-US" sz="3600" dirty="0" err="1">
                  <a:solidFill>
                    <a:srgbClr val="F8FBFD"/>
                  </a:solidFill>
                  <a:latin typeface="Source Sans Pro"/>
                </a:rPr>
                <a:t>capacidad</a:t>
              </a:r>
              <a:r>
                <a:rPr lang="en-US" sz="3600" dirty="0">
                  <a:solidFill>
                    <a:srgbClr val="F8FBFD"/>
                  </a:solidFill>
                  <a:latin typeface="Source Sans Pro"/>
                </a:rPr>
                <a:t> de </a:t>
              </a:r>
              <a:r>
                <a:rPr lang="en-US" sz="3600" dirty="0" smtClean="0">
                  <a:solidFill>
                    <a:srgbClr val="FFFF00"/>
                  </a:solidFill>
                  <a:latin typeface="Source Sans Pro"/>
                </a:rPr>
                <a:t>IDENTIFICAR</a:t>
              </a:r>
              <a:r>
                <a:rPr lang="en-US" sz="3600" dirty="0" smtClean="0">
                  <a:solidFill>
                    <a:srgbClr val="F8FBFD"/>
                  </a:solidFill>
                  <a:latin typeface="Source Sans Pro"/>
                </a:rPr>
                <a:t> el </a:t>
              </a:r>
              <a:r>
                <a:rPr lang="en-US" sz="3600" dirty="0" err="1" smtClean="0">
                  <a:solidFill>
                    <a:srgbClr val="F8FBFD"/>
                  </a:solidFill>
                  <a:latin typeface="Source Sans Pro"/>
                </a:rPr>
                <a:t>instrumento</a:t>
              </a:r>
              <a:r>
                <a:rPr lang="en-US" sz="3600" dirty="0" smtClean="0">
                  <a:solidFill>
                    <a:srgbClr val="F8FBFD"/>
                  </a:solidFill>
                  <a:latin typeface="Source Sans Pro"/>
                </a:rPr>
                <a:t> </a:t>
              </a:r>
              <a:r>
                <a:rPr lang="en-US" sz="3600" dirty="0" err="1" smtClean="0">
                  <a:solidFill>
                    <a:srgbClr val="F8FBFD"/>
                  </a:solidFill>
                  <a:latin typeface="Source Sans Pro"/>
                </a:rPr>
                <a:t>autorizado</a:t>
              </a:r>
              <a:r>
                <a:rPr lang="en-US" sz="3600" dirty="0" smtClean="0">
                  <a:solidFill>
                    <a:srgbClr val="F8FBFD"/>
                  </a:solidFill>
                  <a:latin typeface="Source Sans Pro"/>
                </a:rPr>
                <a:t> </a:t>
              </a:r>
              <a:r>
                <a:rPr lang="en-US" sz="3600" dirty="0" err="1" smtClean="0">
                  <a:solidFill>
                    <a:srgbClr val="F8FBFD"/>
                  </a:solidFill>
                  <a:latin typeface="Source Sans Pro"/>
                </a:rPr>
                <a:t>por</a:t>
              </a:r>
              <a:r>
                <a:rPr lang="en-US" sz="3600" dirty="0" smtClean="0">
                  <a:solidFill>
                    <a:srgbClr val="F8FBFD"/>
                  </a:solidFill>
                  <a:latin typeface="Source Sans Pro"/>
                </a:rPr>
                <a:t> las Fuerzas Armadas, </a:t>
              </a:r>
              <a:r>
                <a:rPr lang="en-US" sz="3600" dirty="0" err="1" smtClean="0">
                  <a:solidFill>
                    <a:srgbClr val="F8FBFD"/>
                  </a:solidFill>
                  <a:latin typeface="Source Sans Pro"/>
                </a:rPr>
                <a:t>su</a:t>
              </a:r>
              <a:r>
                <a:rPr lang="en-US" sz="3600" dirty="0" smtClean="0">
                  <a:solidFill>
                    <a:srgbClr val="F8FBFD"/>
                  </a:solidFill>
                  <a:latin typeface="Source Sans Pro"/>
                </a:rPr>
                <a:t> </a:t>
              </a:r>
              <a:r>
                <a:rPr lang="en-US" sz="3600" dirty="0" err="1" smtClean="0">
                  <a:solidFill>
                    <a:srgbClr val="F8FBFD"/>
                  </a:solidFill>
                  <a:latin typeface="Source Sans Pro"/>
                </a:rPr>
                <a:t>partes</a:t>
              </a:r>
              <a:r>
                <a:rPr lang="en-US" sz="3600" dirty="0" smtClean="0">
                  <a:solidFill>
                    <a:srgbClr val="F8FBFD"/>
                  </a:solidFill>
                  <a:latin typeface="Source Sans Pro"/>
                </a:rPr>
                <a:t> y </a:t>
              </a:r>
              <a:r>
                <a:rPr lang="en-US" sz="3600" dirty="0" err="1" smtClean="0">
                  <a:solidFill>
                    <a:srgbClr val="F8FBFD"/>
                  </a:solidFill>
                  <a:latin typeface="Source Sans Pro"/>
                </a:rPr>
                <a:t>uso</a:t>
              </a:r>
              <a:r>
                <a:rPr lang="en-US" sz="3600" dirty="0" smtClean="0">
                  <a:solidFill>
                    <a:srgbClr val="F8FBFD"/>
                  </a:solidFill>
                  <a:latin typeface="Source Sans Pro"/>
                </a:rPr>
                <a:t> que define el </a:t>
              </a:r>
              <a:r>
                <a:rPr lang="en-US" sz="3600" dirty="0" err="1" smtClean="0">
                  <a:solidFill>
                    <a:srgbClr val="F8FBFD"/>
                  </a:solidFill>
                  <a:latin typeface="Source Sans Pro"/>
                </a:rPr>
                <a:t>comportamiento</a:t>
              </a:r>
              <a:r>
                <a:rPr lang="en-US" sz="3600" dirty="0" smtClean="0">
                  <a:solidFill>
                    <a:srgbClr val="F8FBFD"/>
                  </a:solidFill>
                  <a:latin typeface="Source Sans Pro"/>
                </a:rPr>
                <a:t> de </a:t>
              </a:r>
              <a:r>
                <a:rPr lang="en-US" sz="3600" dirty="0" err="1" smtClean="0">
                  <a:solidFill>
                    <a:srgbClr val="F8FBFD"/>
                  </a:solidFill>
                  <a:latin typeface="Source Sans Pro"/>
                </a:rPr>
                <a:t>todos</a:t>
              </a:r>
              <a:r>
                <a:rPr lang="en-US" sz="3600" dirty="0" smtClean="0">
                  <a:solidFill>
                    <a:srgbClr val="F8FBFD"/>
                  </a:solidFill>
                  <a:latin typeface="Source Sans Pro"/>
                </a:rPr>
                <a:t> </a:t>
              </a:r>
              <a:r>
                <a:rPr lang="en-US" sz="3600" dirty="0" err="1" smtClean="0">
                  <a:solidFill>
                    <a:srgbClr val="F8FBFD"/>
                  </a:solidFill>
                  <a:latin typeface="Source Sans Pro"/>
                </a:rPr>
                <a:t>sus</a:t>
              </a:r>
              <a:r>
                <a:rPr lang="en-US" sz="3600" dirty="0" smtClean="0">
                  <a:solidFill>
                    <a:srgbClr val="F8FBFD"/>
                  </a:solidFill>
                  <a:latin typeface="Source Sans Pro"/>
                </a:rPr>
                <a:t> </a:t>
              </a:r>
              <a:r>
                <a:rPr lang="en-US" sz="3600" dirty="0" err="1" smtClean="0">
                  <a:solidFill>
                    <a:srgbClr val="F8FBFD"/>
                  </a:solidFill>
                  <a:latin typeface="Source Sans Pro"/>
                </a:rPr>
                <a:t>miembros</a:t>
              </a:r>
              <a:r>
                <a:rPr lang="en-US" sz="3600" dirty="0" smtClean="0">
                  <a:solidFill>
                    <a:srgbClr val="F8FBFD"/>
                  </a:solidFill>
                  <a:latin typeface="Source Sans Pro"/>
                </a:rPr>
                <a:t> a fin de </a:t>
              </a:r>
              <a:r>
                <a:rPr lang="en-US" sz="3600" dirty="0" err="1" smtClean="0">
                  <a:solidFill>
                    <a:srgbClr val="F8FBFD"/>
                  </a:solidFill>
                  <a:latin typeface="Source Sans Pro"/>
                </a:rPr>
                <a:t>garantizar</a:t>
              </a:r>
              <a:r>
                <a:rPr lang="en-US" sz="3600" dirty="0" smtClean="0">
                  <a:solidFill>
                    <a:srgbClr val="F8FBFD"/>
                  </a:solidFill>
                  <a:latin typeface="Source Sans Pro"/>
                </a:rPr>
                <a:t> </a:t>
              </a:r>
              <a:r>
                <a:rPr lang="en-US" sz="3600" dirty="0" err="1" smtClean="0">
                  <a:solidFill>
                    <a:srgbClr val="F8FBFD"/>
                  </a:solidFill>
                  <a:latin typeface="Source Sans Pro"/>
                </a:rPr>
                <a:t>buenas</a:t>
              </a:r>
              <a:r>
                <a:rPr lang="en-US" sz="3600" dirty="0" smtClean="0">
                  <a:solidFill>
                    <a:srgbClr val="F8FBFD"/>
                  </a:solidFill>
                  <a:latin typeface="Source Sans Pro"/>
                </a:rPr>
                <a:t> </a:t>
              </a:r>
              <a:r>
                <a:rPr lang="en-US" sz="3600" dirty="0" err="1" smtClean="0">
                  <a:solidFill>
                    <a:srgbClr val="F8FBFD"/>
                  </a:solidFill>
                  <a:latin typeface="Source Sans Pro"/>
                </a:rPr>
                <a:t>prácticas</a:t>
              </a:r>
              <a:r>
                <a:rPr lang="en-US" sz="3600" dirty="0" smtClean="0">
                  <a:solidFill>
                    <a:srgbClr val="F8FBFD"/>
                  </a:solidFill>
                  <a:latin typeface="Source Sans Pro"/>
                </a:rPr>
                <a:t> y </a:t>
              </a:r>
              <a:r>
                <a:rPr lang="en-US" sz="3600" dirty="0" err="1" smtClean="0">
                  <a:solidFill>
                    <a:srgbClr val="F8FBFD"/>
                  </a:solidFill>
                  <a:latin typeface="Source Sans Pro"/>
                </a:rPr>
                <a:t>relaciones</a:t>
              </a:r>
              <a:r>
                <a:rPr lang="en-US" sz="3600" dirty="0" smtClean="0">
                  <a:solidFill>
                    <a:srgbClr val="F8FBFD"/>
                  </a:solidFill>
                  <a:latin typeface="Source Sans Pro"/>
                </a:rPr>
                <a:t> </a:t>
              </a:r>
              <a:r>
                <a:rPr lang="en-US" sz="3600" dirty="0" err="1" smtClean="0">
                  <a:solidFill>
                    <a:srgbClr val="F8FBFD"/>
                  </a:solidFill>
                  <a:latin typeface="Source Sans Pro"/>
                </a:rPr>
                <a:t>humanas</a:t>
              </a:r>
              <a:r>
                <a:rPr lang="en-US" sz="3600" dirty="0" smtClean="0">
                  <a:solidFill>
                    <a:srgbClr val="F8FBFD"/>
                  </a:solidFill>
                  <a:latin typeface="Source Sans Pro"/>
                </a:rPr>
                <a:t> con el </a:t>
              </a:r>
              <a:r>
                <a:rPr lang="en-US" sz="3600" dirty="0" err="1" smtClean="0">
                  <a:solidFill>
                    <a:srgbClr val="F8FBFD"/>
                  </a:solidFill>
                  <a:latin typeface="Source Sans Pro"/>
                </a:rPr>
                <a:t>propósito</a:t>
              </a:r>
              <a:r>
                <a:rPr lang="en-US" sz="3600" dirty="0" smtClean="0">
                  <a:solidFill>
                    <a:srgbClr val="F8FBFD"/>
                  </a:solidFill>
                  <a:latin typeface="Source Sans Pro"/>
                </a:rPr>
                <a:t> de </a:t>
              </a:r>
              <a:r>
                <a:rPr lang="en-US" sz="3600" dirty="0" err="1" smtClean="0">
                  <a:solidFill>
                    <a:srgbClr val="F8FBFD"/>
                  </a:solidFill>
                  <a:latin typeface="Source Sans Pro"/>
                </a:rPr>
                <a:t>poder</a:t>
              </a:r>
              <a:r>
                <a:rPr lang="en-US" sz="3600" dirty="0" smtClean="0">
                  <a:solidFill>
                    <a:srgbClr val="F8FBFD"/>
                  </a:solidFill>
                  <a:latin typeface="Source Sans Pro"/>
                </a:rPr>
                <a:t> </a:t>
              </a:r>
              <a:r>
                <a:rPr lang="en-US" sz="3600" dirty="0" err="1" smtClean="0">
                  <a:solidFill>
                    <a:srgbClr val="F8FBFD"/>
                  </a:solidFill>
                  <a:latin typeface="Source Sans Pro"/>
                </a:rPr>
                <a:t>aplicarlo</a:t>
              </a:r>
              <a:r>
                <a:rPr lang="en-US" sz="3600" dirty="0" smtClean="0">
                  <a:solidFill>
                    <a:srgbClr val="F8FBFD"/>
                  </a:solidFill>
                  <a:latin typeface="Source Sans Pro"/>
                </a:rPr>
                <a:t> </a:t>
              </a:r>
              <a:r>
                <a:rPr lang="en-US" sz="3600" dirty="0" err="1">
                  <a:solidFill>
                    <a:srgbClr val="F8FBFD"/>
                  </a:solidFill>
                  <a:latin typeface="Source Sans Pro"/>
                </a:rPr>
                <a:t>correctamente</a:t>
              </a:r>
              <a:r>
                <a:rPr lang="en-US" sz="3600" dirty="0">
                  <a:solidFill>
                    <a:srgbClr val="F8FBFD"/>
                  </a:solidFill>
                  <a:latin typeface="Source Sans Pro"/>
                </a:rPr>
                <a:t> </a:t>
              </a:r>
              <a:r>
                <a:rPr lang="en-US" sz="3600" dirty="0" smtClean="0">
                  <a:solidFill>
                    <a:srgbClr val="F8FBFD"/>
                  </a:solidFill>
                  <a:latin typeface="Source Sans Pro"/>
                </a:rPr>
                <a:t>en la </a:t>
              </a:r>
              <a:r>
                <a:rPr lang="en-US" sz="3600" dirty="0" err="1" smtClean="0">
                  <a:solidFill>
                    <a:srgbClr val="F8FBFD"/>
                  </a:solidFill>
                  <a:latin typeface="Source Sans Pro"/>
                </a:rPr>
                <a:t>toma</a:t>
              </a:r>
              <a:r>
                <a:rPr lang="en-US" sz="3600" dirty="0" smtClean="0">
                  <a:solidFill>
                    <a:srgbClr val="F8FBFD"/>
                  </a:solidFill>
                  <a:latin typeface="Source Sans Pro"/>
                </a:rPr>
                <a:t> de </a:t>
              </a:r>
              <a:r>
                <a:rPr lang="en-US" sz="3600" dirty="0" err="1" smtClean="0">
                  <a:solidFill>
                    <a:srgbClr val="F8FBFD"/>
                  </a:solidFill>
                  <a:latin typeface="Source Sans Pro"/>
                </a:rPr>
                <a:t>deciones</a:t>
              </a:r>
              <a:r>
                <a:rPr lang="en-US" sz="3600" dirty="0" smtClean="0">
                  <a:solidFill>
                    <a:srgbClr val="F8FBFD"/>
                  </a:solidFill>
                  <a:latin typeface="Source Sans Pro"/>
                </a:rPr>
                <a:t> </a:t>
              </a:r>
              <a:r>
                <a:rPr lang="en-US" sz="3600" dirty="0" err="1" smtClean="0">
                  <a:solidFill>
                    <a:srgbClr val="F8FBFD"/>
                  </a:solidFill>
                  <a:latin typeface="Source Sans Pro"/>
                </a:rPr>
                <a:t>frente</a:t>
              </a:r>
              <a:r>
                <a:rPr lang="en-US" sz="3600" dirty="0" smtClean="0">
                  <a:solidFill>
                    <a:srgbClr val="F8FBFD"/>
                  </a:solidFill>
                  <a:latin typeface="Source Sans Pro"/>
                </a:rPr>
                <a:t> a </a:t>
              </a:r>
              <a:r>
                <a:rPr lang="en-US" sz="3600" dirty="0">
                  <a:solidFill>
                    <a:srgbClr val="F8FBFD"/>
                  </a:solidFill>
                  <a:latin typeface="Source Sans Pro"/>
                </a:rPr>
                <a:t>los </a:t>
              </a:r>
              <a:r>
                <a:rPr lang="en-US" sz="3600" dirty="0" err="1">
                  <a:solidFill>
                    <a:srgbClr val="F8FBFD"/>
                  </a:solidFill>
                  <a:latin typeface="Source Sans Pro"/>
                </a:rPr>
                <a:t>dilemas</a:t>
              </a:r>
              <a:r>
                <a:rPr lang="en-US" sz="3600" dirty="0">
                  <a:solidFill>
                    <a:srgbClr val="F8FBFD"/>
                  </a:solidFill>
                  <a:latin typeface="Source Sans Pro"/>
                </a:rPr>
                <a:t> </a:t>
              </a:r>
              <a:r>
                <a:rPr lang="en-US" sz="3600" dirty="0" err="1">
                  <a:solidFill>
                    <a:srgbClr val="F8FBFD"/>
                  </a:solidFill>
                  <a:latin typeface="Source Sans Pro"/>
                </a:rPr>
                <a:t>éticos</a:t>
              </a:r>
              <a:r>
                <a:rPr lang="en-US" sz="3600" dirty="0">
                  <a:solidFill>
                    <a:srgbClr val="F8FBFD"/>
                  </a:solidFill>
                  <a:latin typeface="Source Sans Pro"/>
                </a:rPr>
                <a:t> que  </a:t>
              </a:r>
              <a:r>
                <a:rPr lang="en-US" sz="3600" dirty="0" smtClean="0">
                  <a:solidFill>
                    <a:srgbClr val="F8FBFD"/>
                  </a:solidFill>
                  <a:latin typeface="Source Sans Pro"/>
                </a:rPr>
                <a:t>se </a:t>
              </a:r>
              <a:r>
                <a:rPr lang="en-US" sz="3600" dirty="0">
                  <a:solidFill>
                    <a:srgbClr val="F8FBFD"/>
                  </a:solidFill>
                  <a:latin typeface="Source Sans Pro"/>
                </a:rPr>
                <a:t>les </a:t>
              </a:r>
              <a:r>
                <a:rPr lang="en-US" sz="3600" dirty="0" err="1" smtClean="0">
                  <a:solidFill>
                    <a:srgbClr val="F8FBFD"/>
                  </a:solidFill>
                  <a:latin typeface="Source Sans Pro"/>
                </a:rPr>
                <a:t>presenten</a:t>
              </a:r>
              <a:r>
                <a:rPr lang="en-US" sz="3600" dirty="0">
                  <a:solidFill>
                    <a:srgbClr val="F8FBFD"/>
                  </a:solidFill>
                  <a:latin typeface="Source Sans Pro"/>
                </a:rPr>
                <a:t>, en </a:t>
              </a:r>
              <a:r>
                <a:rPr lang="en-US" sz="3600" dirty="0" err="1" smtClean="0">
                  <a:solidFill>
                    <a:srgbClr val="F8FBFD"/>
                  </a:solidFill>
                  <a:latin typeface="Source Sans Pro"/>
                </a:rPr>
                <a:t>esa</a:t>
              </a:r>
              <a:r>
                <a:rPr lang="en-US" sz="3600" dirty="0" smtClean="0">
                  <a:solidFill>
                    <a:srgbClr val="F8FBFD"/>
                  </a:solidFill>
                  <a:latin typeface="Source Sans Pro"/>
                </a:rPr>
                <a:t> </a:t>
              </a:r>
              <a:r>
                <a:rPr lang="en-US" sz="3600" dirty="0" err="1">
                  <a:solidFill>
                    <a:srgbClr val="F8FBFD"/>
                  </a:solidFill>
                  <a:latin typeface="Source Sans Pro"/>
                </a:rPr>
                <a:t>búsqueda</a:t>
              </a:r>
              <a:r>
                <a:rPr lang="en-US" sz="3600" dirty="0">
                  <a:solidFill>
                    <a:srgbClr val="F8FBFD"/>
                  </a:solidFill>
                  <a:latin typeface="Source Sans Pro"/>
                </a:rPr>
                <a:t> </a:t>
              </a:r>
              <a:r>
                <a:rPr lang="en-US" sz="3600" dirty="0" err="1">
                  <a:solidFill>
                    <a:srgbClr val="F8FBFD"/>
                  </a:solidFill>
                  <a:latin typeface="Source Sans Pro"/>
                </a:rPr>
                <a:t>constante</a:t>
              </a:r>
              <a:r>
                <a:rPr lang="en-US" sz="3600" dirty="0">
                  <a:solidFill>
                    <a:srgbClr val="F8FBFD"/>
                  </a:solidFill>
                  <a:latin typeface="Source Sans Pro"/>
                </a:rPr>
                <a:t>  de</a:t>
              </a:r>
              <a:r>
                <a:rPr lang="en-US" sz="3600" b="1" dirty="0">
                  <a:solidFill>
                    <a:srgbClr val="FF0000"/>
                  </a:solidFill>
                  <a:latin typeface="Source Sans Pro"/>
                </a:rPr>
                <a:t> </a:t>
              </a:r>
              <a:r>
                <a:rPr lang="en-US" sz="4400" b="1" i="1" dirty="0" err="1">
                  <a:solidFill>
                    <a:srgbClr val="FF0000"/>
                  </a:solidFill>
                  <a:latin typeface="Source Sans Pro"/>
                </a:rPr>
                <a:t>vivir</a:t>
              </a:r>
              <a:r>
                <a:rPr lang="en-US" sz="4400" b="1" i="1" dirty="0">
                  <a:solidFill>
                    <a:srgbClr val="FF0000"/>
                  </a:solidFill>
                  <a:latin typeface="Source Sans Pro"/>
                </a:rPr>
                <a:t> de la </a:t>
              </a:r>
              <a:r>
                <a:rPr lang="en-US" sz="4400" b="1" i="1" dirty="0" err="1">
                  <a:solidFill>
                    <a:srgbClr val="FF0000"/>
                  </a:solidFill>
                  <a:latin typeface="Source Sans Pro"/>
                </a:rPr>
                <a:t>mejor</a:t>
              </a:r>
              <a:r>
                <a:rPr lang="en-US" sz="4400" b="1" i="1" dirty="0">
                  <a:solidFill>
                    <a:srgbClr val="FF0000"/>
                  </a:solidFill>
                  <a:latin typeface="Source Sans Pro"/>
                </a:rPr>
                <a:t> </a:t>
              </a:r>
              <a:r>
                <a:rPr lang="en-US" sz="4400" b="1" i="1" dirty="0" err="1">
                  <a:solidFill>
                    <a:srgbClr val="FF0000"/>
                  </a:solidFill>
                  <a:latin typeface="Source Sans Pro"/>
                </a:rPr>
                <a:t>manera</a:t>
              </a:r>
              <a:r>
                <a:rPr lang="en-US" sz="4400" b="1" i="1" dirty="0">
                  <a:solidFill>
                    <a:srgbClr val="FF0000"/>
                  </a:solidFill>
                  <a:latin typeface="Source Sans Pro"/>
                </a:rPr>
                <a:t> que </a:t>
              </a:r>
              <a:r>
                <a:rPr lang="en-US" sz="4400" b="1" i="1" dirty="0" err="1">
                  <a:solidFill>
                    <a:srgbClr val="FF0000"/>
                  </a:solidFill>
                  <a:latin typeface="Source Sans Pro"/>
                </a:rPr>
                <a:t>puede</a:t>
              </a:r>
              <a:r>
                <a:rPr lang="en-US" sz="4400" b="1" i="1" dirty="0">
                  <a:solidFill>
                    <a:srgbClr val="FF0000"/>
                  </a:solidFill>
                  <a:latin typeface="Source Sans Pro"/>
                </a:rPr>
                <a:t> </a:t>
              </a:r>
              <a:r>
                <a:rPr lang="en-US" sz="4400" b="1" i="1" dirty="0" err="1">
                  <a:solidFill>
                    <a:srgbClr val="FF0000"/>
                  </a:solidFill>
                  <a:latin typeface="Source Sans Pro"/>
                </a:rPr>
                <a:t>vivir</a:t>
              </a:r>
              <a:r>
                <a:rPr lang="en-US" sz="4400" b="1" i="1" dirty="0">
                  <a:solidFill>
                    <a:srgbClr val="FF0000"/>
                  </a:solidFill>
                  <a:latin typeface="Source Sans Pro"/>
                </a:rPr>
                <a:t> un </a:t>
              </a:r>
              <a:r>
                <a:rPr lang="en-US" sz="4400" b="1" i="1" dirty="0" err="1">
                  <a:solidFill>
                    <a:srgbClr val="FF0000"/>
                  </a:solidFill>
                  <a:latin typeface="Source Sans Pro"/>
                </a:rPr>
                <a:t>ser</a:t>
              </a:r>
              <a:r>
                <a:rPr lang="en-US" sz="4400" b="1" i="1" dirty="0">
                  <a:solidFill>
                    <a:srgbClr val="FF0000"/>
                  </a:solidFill>
                  <a:latin typeface="Source Sans Pro"/>
                </a:rPr>
                <a:t> </a:t>
              </a:r>
              <a:r>
                <a:rPr lang="en-US" sz="4400" b="1" i="1" dirty="0" err="1">
                  <a:solidFill>
                    <a:srgbClr val="FF0000"/>
                  </a:solidFill>
                  <a:latin typeface="Source Sans Pro"/>
                </a:rPr>
                <a:t>humano</a:t>
              </a:r>
              <a:r>
                <a:rPr lang="en-US" sz="3600" dirty="0">
                  <a:solidFill>
                    <a:srgbClr val="F8FBFD"/>
                  </a:solidFill>
                  <a:latin typeface="Source Sans Pro"/>
                </a:rPr>
                <a:t>  </a:t>
              </a:r>
              <a:r>
                <a:rPr lang="en-US" sz="3600" dirty="0" smtClean="0">
                  <a:solidFill>
                    <a:srgbClr val="F8FBFD"/>
                  </a:solidFill>
                  <a:latin typeface="Source Sans Pro"/>
                </a:rPr>
                <a:t>hasta </a:t>
              </a:r>
              <a:r>
                <a:rPr lang="en-US" sz="3600" dirty="0" err="1" smtClean="0">
                  <a:solidFill>
                    <a:srgbClr val="F8FBFD"/>
                  </a:solidFill>
                  <a:latin typeface="Source Sans Pro"/>
                </a:rPr>
                <a:t>alcanzar</a:t>
              </a:r>
              <a:r>
                <a:rPr lang="en-US" sz="3600" dirty="0" smtClean="0">
                  <a:solidFill>
                    <a:srgbClr val="F8FBFD"/>
                  </a:solidFill>
                  <a:latin typeface="Source Sans Pro"/>
                </a:rPr>
                <a:t> </a:t>
              </a:r>
              <a:r>
                <a:rPr lang="en-US" sz="3600" dirty="0" err="1" smtClean="0">
                  <a:solidFill>
                    <a:srgbClr val="F8FBFD"/>
                  </a:solidFill>
                  <a:latin typeface="Source Sans Pro"/>
                </a:rPr>
                <a:t>su</a:t>
              </a:r>
              <a:r>
                <a:rPr lang="en-US" sz="3600" dirty="0" smtClean="0">
                  <a:solidFill>
                    <a:srgbClr val="F8FBFD"/>
                  </a:solidFill>
                  <a:latin typeface="Source Sans Pro"/>
                </a:rPr>
                <a:t> </a:t>
              </a:r>
              <a:r>
                <a:rPr lang="en-US" sz="3600" dirty="0" err="1" smtClean="0">
                  <a:solidFill>
                    <a:srgbClr val="F8FBFD"/>
                  </a:solidFill>
                  <a:latin typeface="Source Sans Pro"/>
                </a:rPr>
                <a:t>felicidad</a:t>
              </a:r>
              <a:r>
                <a:rPr lang="en-US" sz="3600" dirty="0" smtClean="0">
                  <a:solidFill>
                    <a:srgbClr val="F8FBFD"/>
                  </a:solidFill>
                  <a:latin typeface="Source Sans Pro"/>
                </a:rPr>
                <a:t>.</a:t>
              </a:r>
              <a:endParaRPr lang="en-US" sz="3600" dirty="0">
                <a:solidFill>
                  <a:srgbClr val="F8FBFD"/>
                </a:solidFill>
                <a:latin typeface="Source Sans Pro"/>
              </a:endParaRPr>
            </a:p>
          </p:txBody>
        </p:sp>
      </p:grpSp>
      <p:pic>
        <p:nvPicPr>
          <p:cNvPr id="6" name="Picture 6"/>
          <p:cNvPicPr>
            <a:picLocks noChangeAspect="1"/>
          </p:cNvPicPr>
          <p:nvPr/>
        </p:nvPicPr>
        <p:blipFill>
          <a:blip r:embed="rId2"/>
          <a:srcRect/>
          <a:stretch>
            <a:fillRect/>
          </a:stretch>
        </p:blipFill>
        <p:spPr>
          <a:xfrm>
            <a:off x="16383467" y="8416750"/>
            <a:ext cx="2285533" cy="2251250"/>
          </a:xfrm>
          <a:prstGeom prst="rect">
            <a:avLst/>
          </a:prstGeom>
        </p:spPr>
      </p:pic>
      <p:sp>
        <p:nvSpPr>
          <p:cNvPr id="7" name="AutoShape 7"/>
          <p:cNvSpPr/>
          <p:nvPr/>
        </p:nvSpPr>
        <p:spPr>
          <a:xfrm>
            <a:off x="-1333500" y="9723034"/>
            <a:ext cx="17254720" cy="80183"/>
          </a:xfrm>
          <a:prstGeom prst="rect">
            <a:avLst/>
          </a:prstGeom>
          <a:solidFill>
            <a:srgbClr val="97BCC7"/>
          </a:solidFill>
        </p:spPr>
      </p:sp>
      <p:pic>
        <p:nvPicPr>
          <p:cNvPr id="8" name="Picture 8"/>
          <p:cNvPicPr>
            <a:picLocks noChangeAspect="1"/>
          </p:cNvPicPr>
          <p:nvPr/>
        </p:nvPicPr>
        <p:blipFill>
          <a:blip r:embed="rId3"/>
          <a:srcRect l="37985" r="37985"/>
          <a:stretch>
            <a:fillRect/>
          </a:stretch>
        </p:blipFill>
        <p:spPr>
          <a:xfrm>
            <a:off x="284657" y="-268312"/>
            <a:ext cx="5558936" cy="10974412"/>
          </a:xfrm>
          <a:prstGeom prst="rect">
            <a:avLst/>
          </a:prstGeom>
        </p:spPr>
      </p:pic>
    </p:spTree>
    <p:extLst>
      <p:ext uri="{BB962C8B-B14F-4D97-AF65-F5344CB8AC3E}">
        <p14:creationId xmlns:p14="http://schemas.microsoft.com/office/powerpoint/2010/main" val="1200219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13611" b="1361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028700" cy="10287000"/>
          </a:xfrm>
          <a:prstGeom prst="rect">
            <a:avLst/>
          </a:prstGeom>
          <a:solidFill>
            <a:srgbClr val="FDFCFC"/>
          </a:solidFill>
        </p:spPr>
      </p:sp>
      <p:grpSp>
        <p:nvGrpSpPr>
          <p:cNvPr id="3" name="Group 3"/>
          <p:cNvGrpSpPr/>
          <p:nvPr/>
        </p:nvGrpSpPr>
        <p:grpSpPr>
          <a:xfrm>
            <a:off x="3581400" y="1333500"/>
            <a:ext cx="12467303" cy="6374374"/>
            <a:chOff x="304800" y="-149225"/>
            <a:chExt cx="16623071" cy="8499165"/>
          </a:xfrm>
        </p:grpSpPr>
        <p:sp>
          <p:nvSpPr>
            <p:cNvPr id="4" name="TextBox 4"/>
            <p:cNvSpPr txBox="1"/>
            <p:nvPr/>
          </p:nvSpPr>
          <p:spPr>
            <a:xfrm>
              <a:off x="304800" y="-149225"/>
              <a:ext cx="16623071" cy="8499165"/>
            </a:xfrm>
            <a:prstGeom prst="rect">
              <a:avLst/>
            </a:prstGeom>
          </p:spPr>
          <p:txBody>
            <a:bodyPr lIns="0" tIns="0" rIns="0" bIns="0" rtlCol="0" anchor="t">
              <a:spAutoFit/>
            </a:bodyPr>
            <a:lstStyle/>
            <a:p>
              <a:pPr algn="ctr">
                <a:lnSpc>
                  <a:spcPct val="150000"/>
                </a:lnSpc>
              </a:pPr>
              <a:r>
                <a:rPr lang="es-ES" sz="9600" spc="217" dirty="0" smtClean="0">
                  <a:solidFill>
                    <a:schemeClr val="bg1"/>
                  </a:solidFill>
                  <a:latin typeface="Source Serif Pro Bold"/>
                </a:rPr>
                <a:t>¿</a:t>
              </a:r>
              <a:r>
                <a:rPr lang="es-ES" sz="9600" spc="217" dirty="0">
                  <a:solidFill>
                    <a:schemeClr val="bg1"/>
                  </a:solidFill>
                  <a:latin typeface="Source Serif Pro Bold"/>
                </a:rPr>
                <a:t>Cuál será la mejor manera que pueda vivir un </a:t>
              </a:r>
              <a:r>
                <a:rPr lang="es-ES" sz="9600" i="1" spc="217" dirty="0">
                  <a:solidFill>
                    <a:srgbClr val="FFFF00"/>
                  </a:solidFill>
                  <a:latin typeface="Source Serif Pro Bold"/>
                </a:rPr>
                <a:t>ser </a:t>
              </a:r>
              <a:r>
                <a:rPr lang="es-ES" sz="9600" i="1" spc="217" dirty="0" smtClean="0">
                  <a:solidFill>
                    <a:srgbClr val="FFFF00"/>
                  </a:solidFill>
                  <a:latin typeface="Source Serif Pro Bold"/>
                </a:rPr>
                <a:t>humano</a:t>
              </a:r>
              <a:r>
                <a:rPr lang="en-US" sz="9600" spc="55" dirty="0" smtClean="0">
                  <a:solidFill>
                    <a:srgbClr val="FDFCFC"/>
                  </a:solidFill>
                  <a:latin typeface="Poppins Light Italics"/>
                </a:rPr>
                <a:t>?</a:t>
              </a:r>
              <a:endParaRPr lang="en-US" sz="9600" spc="55" dirty="0">
                <a:solidFill>
                  <a:srgbClr val="FDFCFC"/>
                </a:solidFill>
                <a:latin typeface="Poppins Light Italics"/>
              </a:endParaRPr>
            </a:p>
          </p:txBody>
        </p:sp>
        <p:sp>
          <p:nvSpPr>
            <p:cNvPr id="5" name="TextBox 5"/>
            <p:cNvSpPr txBox="1"/>
            <p:nvPr/>
          </p:nvSpPr>
          <p:spPr>
            <a:xfrm>
              <a:off x="3110429" y="5704846"/>
              <a:ext cx="10402210" cy="666849"/>
            </a:xfrm>
            <a:prstGeom prst="rect">
              <a:avLst/>
            </a:prstGeom>
          </p:spPr>
          <p:txBody>
            <a:bodyPr lIns="0" tIns="0" rIns="0" bIns="0" rtlCol="0" anchor="t">
              <a:spAutoFit/>
            </a:bodyPr>
            <a:lstStyle/>
            <a:p>
              <a:pPr algn="ctr">
                <a:lnSpc>
                  <a:spcPts val="3920"/>
                </a:lnSpc>
              </a:pPr>
              <a:endParaRPr lang="en-US" sz="2800" dirty="0">
                <a:solidFill>
                  <a:srgbClr val="FDFCFC"/>
                </a:solidFill>
                <a:latin typeface="Poppins Light"/>
              </a:endParaRPr>
            </a:p>
          </p:txBody>
        </p:sp>
      </p:gr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798593" y="5143500"/>
            <a:ext cx="6156157" cy="6063815"/>
          </a:xfrm>
          <a:prstGeom prst="rect">
            <a:avLst/>
          </a:prstGeom>
        </p:spPr>
      </p:pic>
      <p:sp>
        <p:nvSpPr>
          <p:cNvPr id="3" name="AutoShape 3"/>
          <p:cNvSpPr/>
          <p:nvPr/>
        </p:nvSpPr>
        <p:spPr>
          <a:xfrm>
            <a:off x="-4419600" y="9723034"/>
            <a:ext cx="17254720" cy="80183"/>
          </a:xfrm>
          <a:prstGeom prst="rect">
            <a:avLst/>
          </a:prstGeom>
          <a:solidFill>
            <a:srgbClr val="97BCC7"/>
          </a:solidFill>
        </p:spPr>
      </p:sp>
      <p:grpSp>
        <p:nvGrpSpPr>
          <p:cNvPr id="4" name="Group 4"/>
          <p:cNvGrpSpPr/>
          <p:nvPr/>
        </p:nvGrpSpPr>
        <p:grpSpPr>
          <a:xfrm>
            <a:off x="1028701" y="1028700"/>
            <a:ext cx="14283546" cy="8322860"/>
            <a:chOff x="0" y="0"/>
            <a:chExt cx="15228262" cy="11097143"/>
          </a:xfrm>
        </p:grpSpPr>
        <p:sp>
          <p:nvSpPr>
            <p:cNvPr id="5" name="TextBox 5"/>
            <p:cNvSpPr txBox="1"/>
            <p:nvPr/>
          </p:nvSpPr>
          <p:spPr>
            <a:xfrm>
              <a:off x="0" y="0"/>
              <a:ext cx="15228262" cy="2975172"/>
            </a:xfrm>
            <a:prstGeom prst="rect">
              <a:avLst/>
            </a:prstGeom>
          </p:spPr>
          <p:txBody>
            <a:bodyPr lIns="0" tIns="0" rIns="0" bIns="0" rtlCol="0" anchor="t">
              <a:spAutoFit/>
            </a:bodyPr>
            <a:lstStyle/>
            <a:p>
              <a:pPr>
                <a:lnSpc>
                  <a:spcPts val="8700"/>
                </a:lnSpc>
              </a:pPr>
              <a:r>
                <a:rPr lang="es-ES" sz="7250" spc="217" dirty="0" smtClean="0">
                  <a:solidFill>
                    <a:srgbClr val="F8FBFD"/>
                  </a:solidFill>
                  <a:latin typeface="Source Serif Pro Bold"/>
                </a:rPr>
                <a:t>¿Cuál será la mejor manera que pueda vivir un </a:t>
              </a:r>
              <a:r>
                <a:rPr lang="es-ES" sz="7250" b="1" spc="217" dirty="0" smtClean="0">
                  <a:solidFill>
                    <a:srgbClr val="FF0000"/>
                  </a:solidFill>
                  <a:latin typeface="Source Serif Pro Bold"/>
                </a:rPr>
                <a:t>ser humano</a:t>
              </a:r>
              <a:r>
                <a:rPr lang="es-ES" sz="7250" spc="217" dirty="0" smtClean="0">
                  <a:solidFill>
                    <a:srgbClr val="F8FBFD"/>
                  </a:solidFill>
                  <a:latin typeface="Source Serif Pro Bold"/>
                </a:rPr>
                <a:t>?</a:t>
              </a:r>
              <a:endParaRPr lang="en-US" sz="7250" spc="217" dirty="0">
                <a:solidFill>
                  <a:srgbClr val="F8FBFD"/>
                </a:solidFill>
                <a:latin typeface="Source Serif Pro Bold"/>
              </a:endParaRPr>
            </a:p>
          </p:txBody>
        </p:sp>
        <p:sp>
          <p:nvSpPr>
            <p:cNvPr id="6" name="TextBox 6"/>
            <p:cNvSpPr txBox="1"/>
            <p:nvPr/>
          </p:nvSpPr>
          <p:spPr>
            <a:xfrm>
              <a:off x="0" y="3385632"/>
              <a:ext cx="13404580" cy="7711511"/>
            </a:xfrm>
            <a:prstGeom prst="rect">
              <a:avLst/>
            </a:prstGeom>
          </p:spPr>
          <p:txBody>
            <a:bodyPr wrap="square" lIns="0" tIns="0" rIns="0" bIns="0" rtlCol="0" anchor="t">
              <a:spAutoFit/>
            </a:bodyPr>
            <a:lstStyle/>
            <a:p>
              <a:pPr>
                <a:lnSpc>
                  <a:spcPts val="4140"/>
                </a:lnSpc>
              </a:pPr>
              <a:r>
                <a:rPr lang="es-ES" sz="4400" spc="345" dirty="0" smtClean="0">
                  <a:solidFill>
                    <a:srgbClr val="97BCC7"/>
                  </a:solidFill>
                  <a:latin typeface="Source Sans Pro Bold"/>
                </a:rPr>
                <a:t>La moral y la ética dan poderosas instrucciones, recetas, guías, técnicas, métodos, modelos, manuales para que las personas en su necesaria relación con: otros, con el planeta, con el universo; vivan cuidándose a si mismas, cuidando los demás, para lograr ambientes sociales y naturales para la vida buena, segura y abundante.</a:t>
              </a:r>
            </a:p>
            <a:p>
              <a:pPr>
                <a:lnSpc>
                  <a:spcPts val="4140"/>
                </a:lnSpc>
              </a:pPr>
              <a:endParaRPr lang="es-ES" sz="3450" spc="345" dirty="0">
                <a:solidFill>
                  <a:srgbClr val="97BCC7"/>
                </a:solidFill>
                <a:latin typeface="Source Sans Pro Bold"/>
              </a:endParaRPr>
            </a:p>
            <a:p>
              <a:pPr>
                <a:lnSpc>
                  <a:spcPts val="4140"/>
                </a:lnSpc>
              </a:pPr>
              <a:r>
                <a:rPr lang="es-ES" sz="3200" b="1" spc="345" dirty="0" smtClean="0">
                  <a:solidFill>
                    <a:prstClr val="black"/>
                  </a:solidFill>
                  <a:latin typeface="Source Sans Pro Bold"/>
                </a:rPr>
                <a:t>Leonardo Díaz García. Ética y Moral. Necesidad vital.</a:t>
              </a:r>
              <a:endParaRPr lang="en-US" sz="3200" b="1" spc="345" dirty="0">
                <a:solidFill>
                  <a:prstClr val="black"/>
                </a:solidFill>
                <a:latin typeface="Source Sans Pro Bold"/>
              </a:endParaRPr>
            </a:p>
          </p:txBody>
        </p:sp>
      </p:grpSp>
      <p:sp>
        <p:nvSpPr>
          <p:cNvPr id="8" name="AutoShape 8"/>
          <p:cNvSpPr/>
          <p:nvPr/>
        </p:nvSpPr>
        <p:spPr>
          <a:xfrm>
            <a:off x="1033280" y="483784"/>
            <a:ext cx="17921470" cy="80183"/>
          </a:xfrm>
          <a:prstGeom prst="rect">
            <a:avLst/>
          </a:prstGeom>
          <a:solidFill>
            <a:srgbClr val="97BCC7"/>
          </a:solidFill>
        </p:spPr>
      </p:sp>
    </p:spTree>
    <p:extLst>
      <p:ext uri="{BB962C8B-B14F-4D97-AF65-F5344CB8AC3E}">
        <p14:creationId xmlns:p14="http://schemas.microsoft.com/office/powerpoint/2010/main" val="1130938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4" name="AutoShape 4"/>
          <p:cNvSpPr/>
          <p:nvPr/>
        </p:nvSpPr>
        <p:spPr>
          <a:xfrm>
            <a:off x="7485146" y="950320"/>
            <a:ext cx="10193253" cy="8155580"/>
          </a:xfrm>
          <a:prstGeom prst="rect">
            <a:avLst/>
          </a:prstGeom>
          <a:solidFill>
            <a:srgbClr val="97BCC7"/>
          </a:solidFill>
        </p:spPr>
        <p:txBody>
          <a:bodyPr/>
          <a:lstStyle/>
          <a:p>
            <a:pPr algn="ctr"/>
            <a:r>
              <a:rPr lang="es-ES" sz="4400" dirty="0" smtClean="0">
                <a:solidFill>
                  <a:prstClr val="black">
                    <a:lumMod val="95000"/>
                    <a:lumOff val="5000"/>
                  </a:prstClr>
                </a:solidFill>
                <a:latin typeface="Gadugi" panose="020B0502040204020203" pitchFamily="34" charset="0"/>
                <a:ea typeface="Gadugi" panose="020B0502040204020203" pitchFamily="34" charset="0"/>
                <a:cs typeface="Arial" panose="020B0604020202020204" pitchFamily="34" charset="0"/>
              </a:rPr>
              <a:t>La ética  constituye su consumación  en cuanto trata de determinar las categorías necesarias para concebir el deber en relación con los fines auténticamente racionales del ser humano, trata de determinar la verdad del deber ser por medios de </a:t>
            </a:r>
            <a:r>
              <a:rPr lang="es-ES" sz="4400" b="1" dirty="0" smtClean="0">
                <a:solidFill>
                  <a:srgbClr val="FF0000"/>
                </a:solidFill>
                <a:latin typeface="Gadugi" panose="020B0502040204020203" pitchFamily="34" charset="0"/>
                <a:ea typeface="Gadugi" panose="020B0502040204020203" pitchFamily="34" charset="0"/>
                <a:cs typeface="Arial" panose="020B0604020202020204" pitchFamily="34" charset="0"/>
              </a:rPr>
              <a:t>los conceptos. </a:t>
            </a:r>
          </a:p>
          <a:p>
            <a:pPr algn="ctr"/>
            <a:endParaRPr lang="es-ES" sz="4400" dirty="0">
              <a:solidFill>
                <a:prstClr val="black">
                  <a:lumMod val="95000"/>
                  <a:lumOff val="5000"/>
                </a:prstClr>
              </a:solidFill>
              <a:latin typeface="Gadugi" panose="020B0502040204020203" pitchFamily="34" charset="0"/>
              <a:ea typeface="Gadugi" panose="020B0502040204020203" pitchFamily="34" charset="0"/>
              <a:cs typeface="Arial" panose="020B0604020202020204" pitchFamily="34" charset="0"/>
            </a:endParaRPr>
          </a:p>
          <a:p>
            <a:pPr algn="ctr"/>
            <a:r>
              <a:rPr lang="es-ES" sz="4400" dirty="0" smtClean="0">
                <a:solidFill>
                  <a:prstClr val="black">
                    <a:lumMod val="95000"/>
                    <a:lumOff val="5000"/>
                  </a:prstClr>
                </a:solidFill>
                <a:latin typeface="Gadugi" panose="020B0502040204020203" pitchFamily="34" charset="0"/>
                <a:ea typeface="Gadugi" panose="020B0502040204020203" pitchFamily="34" charset="0"/>
                <a:cs typeface="Arial" panose="020B0604020202020204" pitchFamily="34" charset="0"/>
              </a:rPr>
              <a:t>Adela Cortina, 2000</a:t>
            </a:r>
            <a:endParaRPr lang="en-US" sz="4400" dirty="0">
              <a:solidFill>
                <a:prstClr val="black">
                  <a:lumMod val="95000"/>
                  <a:lumOff val="5000"/>
                </a:prstClr>
              </a:solidFill>
              <a:latin typeface="Gadugi" panose="020B0502040204020203" pitchFamily="34" charset="0"/>
              <a:ea typeface="Gadugi" panose="020B0502040204020203" pitchFamily="34" charset="0"/>
              <a:cs typeface="Arial" panose="020B0604020202020204" pitchFamily="34" charset="0"/>
            </a:endParaRPr>
          </a:p>
        </p:txBody>
      </p:sp>
      <p:grpSp>
        <p:nvGrpSpPr>
          <p:cNvPr id="9" name="Group 9"/>
          <p:cNvGrpSpPr/>
          <p:nvPr/>
        </p:nvGrpSpPr>
        <p:grpSpPr>
          <a:xfrm>
            <a:off x="9782357" y="3299837"/>
            <a:ext cx="6661858" cy="1133345"/>
            <a:chOff x="0" y="-76200"/>
            <a:chExt cx="8882477" cy="1511126"/>
          </a:xfrm>
        </p:grpSpPr>
        <p:sp>
          <p:nvSpPr>
            <p:cNvPr id="10" name="TextBox 10"/>
            <p:cNvSpPr txBox="1"/>
            <p:nvPr/>
          </p:nvSpPr>
          <p:spPr>
            <a:xfrm>
              <a:off x="0" y="866309"/>
              <a:ext cx="8882477" cy="568617"/>
            </a:xfrm>
            <a:prstGeom prst="rect">
              <a:avLst/>
            </a:prstGeom>
          </p:spPr>
          <p:txBody>
            <a:bodyPr lIns="0" tIns="0" rIns="0" bIns="0" rtlCol="0" anchor="t">
              <a:spAutoFit/>
            </a:bodyPr>
            <a:lstStyle/>
            <a:p>
              <a:pPr algn="ctr">
                <a:lnSpc>
                  <a:spcPts val="3600"/>
                </a:lnSpc>
              </a:pPr>
              <a:endParaRPr lang="en-US" sz="2400" dirty="0">
                <a:solidFill>
                  <a:srgbClr val="053D57"/>
                </a:solidFill>
                <a:latin typeface="Source Sans Pro"/>
              </a:endParaRPr>
            </a:p>
          </p:txBody>
        </p:sp>
        <p:sp>
          <p:nvSpPr>
            <p:cNvPr id="11" name="TextBox 11"/>
            <p:cNvSpPr txBox="1"/>
            <p:nvPr/>
          </p:nvSpPr>
          <p:spPr>
            <a:xfrm>
              <a:off x="0" y="-76200"/>
              <a:ext cx="8882477" cy="792696"/>
            </a:xfrm>
            <a:prstGeom prst="rect">
              <a:avLst/>
            </a:prstGeom>
          </p:spPr>
          <p:txBody>
            <a:bodyPr lIns="0" tIns="0" rIns="0" bIns="0" rtlCol="0" anchor="t">
              <a:spAutoFit/>
            </a:bodyPr>
            <a:lstStyle/>
            <a:p>
              <a:pPr algn="ctr">
                <a:lnSpc>
                  <a:spcPts val="4964"/>
                </a:lnSpc>
              </a:pPr>
              <a:endParaRPr lang="en-US" sz="3400" spc="340" dirty="0">
                <a:solidFill>
                  <a:srgbClr val="053D57"/>
                </a:solidFill>
                <a:latin typeface="Source Sans Pro"/>
              </a:endParaRPr>
            </a:p>
          </p:txBody>
        </p:sp>
      </p:grpSp>
      <p:grpSp>
        <p:nvGrpSpPr>
          <p:cNvPr id="12" name="Group 12"/>
          <p:cNvGrpSpPr/>
          <p:nvPr/>
        </p:nvGrpSpPr>
        <p:grpSpPr>
          <a:xfrm>
            <a:off x="1843785" y="6616148"/>
            <a:ext cx="6661858" cy="1133345"/>
            <a:chOff x="0" y="-76200"/>
            <a:chExt cx="8882477" cy="1511126"/>
          </a:xfrm>
        </p:grpSpPr>
        <p:sp>
          <p:nvSpPr>
            <p:cNvPr id="13" name="TextBox 13"/>
            <p:cNvSpPr txBox="1"/>
            <p:nvPr/>
          </p:nvSpPr>
          <p:spPr>
            <a:xfrm>
              <a:off x="0" y="866309"/>
              <a:ext cx="8882477" cy="568617"/>
            </a:xfrm>
            <a:prstGeom prst="rect">
              <a:avLst/>
            </a:prstGeom>
          </p:spPr>
          <p:txBody>
            <a:bodyPr lIns="0" tIns="0" rIns="0" bIns="0" rtlCol="0" anchor="t">
              <a:spAutoFit/>
            </a:bodyPr>
            <a:lstStyle/>
            <a:p>
              <a:pPr algn="ctr">
                <a:lnSpc>
                  <a:spcPts val="3600"/>
                </a:lnSpc>
              </a:pPr>
              <a:endParaRPr lang="en-US" sz="2400" dirty="0">
                <a:solidFill>
                  <a:srgbClr val="053D57"/>
                </a:solidFill>
                <a:latin typeface="Source Sans Pro"/>
              </a:endParaRPr>
            </a:p>
          </p:txBody>
        </p:sp>
        <p:sp>
          <p:nvSpPr>
            <p:cNvPr id="14" name="TextBox 14"/>
            <p:cNvSpPr txBox="1"/>
            <p:nvPr/>
          </p:nvSpPr>
          <p:spPr>
            <a:xfrm>
              <a:off x="0" y="-76200"/>
              <a:ext cx="8882477" cy="792696"/>
            </a:xfrm>
            <a:prstGeom prst="rect">
              <a:avLst/>
            </a:prstGeom>
          </p:spPr>
          <p:txBody>
            <a:bodyPr lIns="0" tIns="0" rIns="0" bIns="0" rtlCol="0" anchor="t">
              <a:spAutoFit/>
            </a:bodyPr>
            <a:lstStyle/>
            <a:p>
              <a:pPr algn="ctr">
                <a:lnSpc>
                  <a:spcPts val="4964"/>
                </a:lnSpc>
              </a:pPr>
              <a:endParaRPr lang="en-US" sz="3400" spc="340" dirty="0">
                <a:solidFill>
                  <a:srgbClr val="053D57"/>
                </a:solidFill>
                <a:latin typeface="Source Sans Pro"/>
              </a:endParaRPr>
            </a:p>
          </p:txBody>
        </p:sp>
      </p:grpSp>
      <p:grpSp>
        <p:nvGrpSpPr>
          <p:cNvPr id="16" name="Group 16"/>
          <p:cNvGrpSpPr/>
          <p:nvPr/>
        </p:nvGrpSpPr>
        <p:grpSpPr>
          <a:xfrm>
            <a:off x="13681393" y="11862483"/>
            <a:ext cx="21578306" cy="2529484"/>
            <a:chOff x="0" y="-69977"/>
            <a:chExt cx="8882477" cy="1504904"/>
          </a:xfrm>
        </p:grpSpPr>
        <p:sp>
          <p:nvSpPr>
            <p:cNvPr id="17" name="TextBox 17"/>
            <p:cNvSpPr txBox="1"/>
            <p:nvPr/>
          </p:nvSpPr>
          <p:spPr>
            <a:xfrm>
              <a:off x="0" y="866310"/>
              <a:ext cx="8882477" cy="568617"/>
            </a:xfrm>
            <a:prstGeom prst="rect">
              <a:avLst/>
            </a:prstGeom>
          </p:spPr>
          <p:txBody>
            <a:bodyPr lIns="0" tIns="0" rIns="0" bIns="0" rtlCol="0" anchor="t">
              <a:spAutoFit/>
            </a:bodyPr>
            <a:lstStyle/>
            <a:p>
              <a:pPr algn="ctr">
                <a:lnSpc>
                  <a:spcPts val="3600"/>
                </a:lnSpc>
              </a:pPr>
              <a:r>
                <a:rPr lang="en-US" sz="2400" dirty="0" smtClean="0">
                  <a:solidFill>
                    <a:srgbClr val="053D57"/>
                  </a:solidFill>
                  <a:latin typeface="Source Sans Pro"/>
                </a:rPr>
                <a:t>.</a:t>
              </a:r>
              <a:endParaRPr lang="en-US" sz="2400" dirty="0">
                <a:solidFill>
                  <a:srgbClr val="053D57"/>
                </a:solidFill>
                <a:latin typeface="Source Sans Pro"/>
              </a:endParaRPr>
            </a:p>
          </p:txBody>
        </p:sp>
        <p:sp>
          <p:nvSpPr>
            <p:cNvPr id="18" name="TextBox 18"/>
            <p:cNvSpPr txBox="1"/>
            <p:nvPr/>
          </p:nvSpPr>
          <p:spPr>
            <a:xfrm>
              <a:off x="0" y="-69977"/>
              <a:ext cx="8882477" cy="747555"/>
            </a:xfrm>
            <a:prstGeom prst="rect">
              <a:avLst/>
            </a:prstGeom>
          </p:spPr>
          <p:txBody>
            <a:bodyPr lIns="0" tIns="0" rIns="0" bIns="0" rtlCol="0" anchor="t">
              <a:spAutoFit/>
            </a:bodyPr>
            <a:lstStyle/>
            <a:p>
              <a:pPr algn="ctr">
                <a:lnSpc>
                  <a:spcPts val="4745"/>
                </a:lnSpc>
              </a:pPr>
              <a:endParaRPr lang="en-US" sz="3250" spc="325" dirty="0">
                <a:solidFill>
                  <a:srgbClr val="053D57"/>
                </a:solidFill>
                <a:latin typeface="Source Sans Pro"/>
              </a:endParaRPr>
            </a:p>
          </p:txBody>
        </p:sp>
      </p:grpSp>
      <p:pic>
        <p:nvPicPr>
          <p:cNvPr id="15" name="Picture 2"/>
          <p:cNvPicPr>
            <a:picLocks noChangeAspect="1"/>
          </p:cNvPicPr>
          <p:nvPr/>
        </p:nvPicPr>
        <p:blipFill>
          <a:blip r:embed="rId2"/>
          <a:srcRect l="21812" r="21812"/>
          <a:stretch>
            <a:fillRect/>
          </a:stretch>
        </p:blipFill>
        <p:spPr>
          <a:xfrm>
            <a:off x="600710" y="-114300"/>
            <a:ext cx="6257290" cy="10401300"/>
          </a:xfrm>
          <a:prstGeom prst="rect">
            <a:avLst/>
          </a:prstGeom>
        </p:spPr>
      </p:pic>
    </p:spTree>
    <p:extLst>
      <p:ext uri="{BB962C8B-B14F-4D97-AF65-F5344CB8AC3E}">
        <p14:creationId xmlns:p14="http://schemas.microsoft.com/office/powerpoint/2010/main" val="2425184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13611" b="1361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028700" cy="10287000"/>
          </a:xfrm>
          <a:prstGeom prst="rect">
            <a:avLst/>
          </a:prstGeom>
          <a:solidFill>
            <a:srgbClr val="FDFCFC"/>
          </a:solidFill>
        </p:spPr>
      </p:sp>
      <p:sp>
        <p:nvSpPr>
          <p:cNvPr id="4" name="TextBox 4"/>
          <p:cNvSpPr txBox="1"/>
          <p:nvPr/>
        </p:nvSpPr>
        <p:spPr>
          <a:xfrm>
            <a:off x="5562600" y="1489289"/>
            <a:ext cx="12467303" cy="4431983"/>
          </a:xfrm>
          <a:prstGeom prst="rect">
            <a:avLst/>
          </a:prstGeom>
        </p:spPr>
        <p:txBody>
          <a:bodyPr lIns="0" tIns="0" rIns="0" bIns="0" rtlCol="0" anchor="t">
            <a:spAutoFit/>
          </a:bodyPr>
          <a:lstStyle/>
          <a:p>
            <a:pPr algn="ctr">
              <a:lnSpc>
                <a:spcPct val="150000"/>
              </a:lnSpc>
            </a:pPr>
            <a:r>
              <a:rPr lang="en-US" sz="9600" spc="55" dirty="0">
                <a:solidFill>
                  <a:srgbClr val="FDFCFC"/>
                </a:solidFill>
                <a:latin typeface="Poppins Light Italics"/>
              </a:rPr>
              <a:t>¿</a:t>
            </a:r>
            <a:r>
              <a:rPr lang="en-US" sz="9600" spc="55" dirty="0" err="1" smtClean="0">
                <a:solidFill>
                  <a:srgbClr val="FDFCFC"/>
                </a:solidFill>
                <a:latin typeface="Poppins Light Italics"/>
              </a:rPr>
              <a:t>Qué</a:t>
            </a:r>
            <a:r>
              <a:rPr lang="en-US" sz="9600" spc="55" dirty="0" smtClean="0">
                <a:solidFill>
                  <a:srgbClr val="FDFCFC"/>
                </a:solidFill>
                <a:latin typeface="Poppins Light Italics"/>
              </a:rPr>
              <a:t> </a:t>
            </a:r>
            <a:r>
              <a:rPr lang="en-US" sz="9600" spc="55" dirty="0" err="1" smtClean="0">
                <a:solidFill>
                  <a:srgbClr val="FDFCFC"/>
                </a:solidFill>
                <a:latin typeface="Poppins Light Italics"/>
              </a:rPr>
              <a:t>fue</a:t>
            </a:r>
            <a:r>
              <a:rPr lang="en-US" sz="9600" spc="55" dirty="0" smtClean="0">
                <a:solidFill>
                  <a:srgbClr val="FDFCFC"/>
                </a:solidFill>
                <a:latin typeface="Poppins Light Italics"/>
              </a:rPr>
              <a:t> primero, la </a:t>
            </a:r>
            <a:r>
              <a:rPr lang="en-US" sz="9600" spc="55" dirty="0" err="1" smtClean="0">
                <a:solidFill>
                  <a:srgbClr val="FDFCFC"/>
                </a:solidFill>
                <a:latin typeface="Poppins Light Italics"/>
              </a:rPr>
              <a:t>ética</a:t>
            </a:r>
            <a:r>
              <a:rPr lang="en-US" sz="9600" spc="55" dirty="0" smtClean="0">
                <a:solidFill>
                  <a:srgbClr val="FDFCFC"/>
                </a:solidFill>
                <a:latin typeface="Poppins Light Italics"/>
              </a:rPr>
              <a:t> o la moral?</a:t>
            </a:r>
            <a:endParaRPr lang="en-US" sz="9600" spc="55" dirty="0">
              <a:solidFill>
                <a:srgbClr val="FDFCFC"/>
              </a:solidFill>
              <a:latin typeface="Poppins Light Italics"/>
            </a:endParaRPr>
          </a:p>
        </p:txBody>
      </p:sp>
      <p:grpSp>
        <p:nvGrpSpPr>
          <p:cNvPr id="6" name="Group 6"/>
          <p:cNvGrpSpPr/>
          <p:nvPr/>
        </p:nvGrpSpPr>
        <p:grpSpPr>
          <a:xfrm>
            <a:off x="401566" y="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DD211D"/>
            </a:solidFill>
          </p:spPr>
        </p:sp>
      </p:grpSp>
      <p:pic>
        <p:nvPicPr>
          <p:cNvPr id="9" name="Picture 10"/>
          <p:cNvPicPr>
            <a:picLocks noChangeAspect="1"/>
          </p:cNvPicPr>
          <p:nvPr/>
        </p:nvPicPr>
        <p:blipFill>
          <a:blip r:embed="rId3"/>
          <a:srcRect/>
          <a:stretch>
            <a:fillRect/>
          </a:stretch>
        </p:blipFill>
        <p:spPr>
          <a:xfrm>
            <a:off x="945843" y="3521831"/>
            <a:ext cx="5994078" cy="6515100"/>
          </a:xfrm>
          <a:prstGeom prst="rect">
            <a:avLst/>
          </a:prstGeom>
        </p:spPr>
      </p:pic>
      <p:pic>
        <p:nvPicPr>
          <p:cNvPr id="11" name="Picture 2"/>
          <p:cNvPicPr>
            <a:picLocks noChangeAspect="1"/>
          </p:cNvPicPr>
          <p:nvPr/>
        </p:nvPicPr>
        <p:blipFill>
          <a:blip r:embed="rId4"/>
          <a:srcRect/>
          <a:stretch>
            <a:fillRect/>
          </a:stretch>
        </p:blipFill>
        <p:spPr>
          <a:xfrm>
            <a:off x="17145000" y="9130275"/>
            <a:ext cx="920463" cy="906656"/>
          </a:xfrm>
          <a:prstGeom prst="rect">
            <a:avLst/>
          </a:prstGeom>
        </p:spPr>
      </p:pic>
    </p:spTree>
    <p:extLst>
      <p:ext uri="{BB962C8B-B14F-4D97-AF65-F5344CB8AC3E}">
        <p14:creationId xmlns:p14="http://schemas.microsoft.com/office/powerpoint/2010/main" val="809079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620276549"/>
              </p:ext>
            </p:extLst>
          </p:nvPr>
        </p:nvGraphicFramePr>
        <p:xfrm>
          <a:off x="11049000" y="1485900"/>
          <a:ext cx="8077200" cy="6667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p:cNvGraphicFramePr/>
          <p:nvPr>
            <p:extLst>
              <p:ext uri="{D42A27DB-BD31-4B8C-83A1-F6EECF244321}">
                <p14:modId xmlns:p14="http://schemas.microsoft.com/office/powerpoint/2010/main" val="3098106643"/>
              </p:ext>
            </p:extLst>
          </p:nvPr>
        </p:nvGraphicFramePr>
        <p:xfrm>
          <a:off x="1447800" y="1865630"/>
          <a:ext cx="7620000" cy="79489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89092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37546</TotalTime>
  <Words>949</Words>
  <Application>Microsoft Office PowerPoint</Application>
  <PresentationFormat>Personalizado</PresentationFormat>
  <Paragraphs>82</Paragraphs>
  <Slides>36</Slides>
  <Notes>4</Notes>
  <HiddenSlides>0</HiddenSlides>
  <MMClips>1</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36</vt:i4>
      </vt:variant>
    </vt:vector>
  </HeadingPairs>
  <TitlesOfParts>
    <vt:vector size="57" baseType="lpstr">
      <vt:lpstr>Times New Roman</vt:lpstr>
      <vt:lpstr>Lucida Sans Unicode</vt:lpstr>
      <vt:lpstr>Arial</vt:lpstr>
      <vt:lpstr>Verdana</vt:lpstr>
      <vt:lpstr>Source Sans Pro Bold</vt:lpstr>
      <vt:lpstr>Calibri</vt:lpstr>
      <vt:lpstr>Gadugi</vt:lpstr>
      <vt:lpstr>inherit</vt:lpstr>
      <vt:lpstr>Arial Narrow</vt:lpstr>
      <vt:lpstr>RalewayMedium</vt:lpstr>
      <vt:lpstr>Source Serif Pro</vt:lpstr>
      <vt:lpstr>Poppins Bold Bold</vt:lpstr>
      <vt:lpstr>Helveticish</vt:lpstr>
      <vt:lpstr>Moontime</vt:lpstr>
      <vt:lpstr>Poppins Light</vt:lpstr>
      <vt:lpstr>Bodoni MT Black</vt:lpstr>
      <vt:lpstr>Poppins Light Italics</vt:lpstr>
      <vt:lpstr>Adobe Devanagari</vt:lpstr>
      <vt:lpstr>Source Sans Pro</vt:lpstr>
      <vt:lpstr>Source Serif Pro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ética en la investigación</dc:title>
  <dc:creator>Rocío Santana</dc:creator>
  <cp:lastModifiedBy>usuario</cp:lastModifiedBy>
  <cp:revision>205</cp:revision>
  <dcterms:created xsi:type="dcterms:W3CDTF">2006-08-16T00:00:00Z</dcterms:created>
  <dcterms:modified xsi:type="dcterms:W3CDTF">2023-01-04T18:06:30Z</dcterms:modified>
  <dc:identifier>DAEUGdEc_Kg</dc:identifier>
</cp:coreProperties>
</file>