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1" r:id="rId1"/>
  </p:sldMasterIdLst>
  <p:handoutMasterIdLst>
    <p:handoutMasterId r:id="rId29"/>
  </p:handoutMasterIdLst>
  <p:sldIdLst>
    <p:sldId id="378" r:id="rId2"/>
    <p:sldId id="319" r:id="rId3"/>
    <p:sldId id="320" r:id="rId4"/>
    <p:sldId id="302" r:id="rId5"/>
    <p:sldId id="262" r:id="rId6"/>
    <p:sldId id="263" r:id="rId7"/>
    <p:sldId id="304" r:id="rId8"/>
    <p:sldId id="275" r:id="rId9"/>
    <p:sldId id="314" r:id="rId10"/>
    <p:sldId id="380" r:id="rId11"/>
    <p:sldId id="316" r:id="rId12"/>
    <p:sldId id="317" r:id="rId13"/>
    <p:sldId id="318" r:id="rId14"/>
    <p:sldId id="308" r:id="rId15"/>
    <p:sldId id="309" r:id="rId16"/>
    <p:sldId id="307" r:id="rId17"/>
    <p:sldId id="306" r:id="rId18"/>
    <p:sldId id="313" r:id="rId19"/>
    <p:sldId id="310" r:id="rId20"/>
    <p:sldId id="311" r:id="rId21"/>
    <p:sldId id="312" r:id="rId22"/>
    <p:sldId id="315" r:id="rId23"/>
    <p:sldId id="300" r:id="rId24"/>
    <p:sldId id="381" r:id="rId25"/>
    <p:sldId id="286" r:id="rId26"/>
    <p:sldId id="284" r:id="rId27"/>
    <p:sldId id="379" r:id="rId28"/>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5E7029D-A424-23CD-02CF-3C34014D0D65}" name="Office365 j1" initials="Oj" userId="S::office365j1@mide.gob.do::ad926dbf-cdce-4f91-8dd5-e153daa3e8f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F4D9"/>
    <a:srgbClr val="62BCFA"/>
    <a:srgbClr val="24C9FC"/>
    <a:srgbClr val="E2F52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114" d="100"/>
          <a:sy n="114" d="100"/>
        </p:scale>
        <p:origin x="1506" y="102"/>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es-DO"/>
          </a:p>
        </p:txBody>
      </p:sp>
      <p:sp>
        <p:nvSpPr>
          <p:cNvPr id="3" name="Marcador de fecha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05A46D5D-CB5A-487B-88A2-F5E421122A6F}" type="datetimeFigureOut">
              <a:rPr lang="es-DO" smtClean="0"/>
              <a:t>1/6/2023</a:t>
            </a:fld>
            <a:endParaRPr lang="es-DO"/>
          </a:p>
        </p:txBody>
      </p:sp>
      <p:sp>
        <p:nvSpPr>
          <p:cNvPr id="4" name="Marcador de pie de página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lang="es-DO"/>
          </a:p>
        </p:txBody>
      </p:sp>
      <p:sp>
        <p:nvSpPr>
          <p:cNvPr id="5" name="Marcador de número de diapositiva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056157F0-2B46-411A-B22C-DCAA3DB7BF19}" type="slidenum">
              <a:rPr lang="es-DO" smtClean="0"/>
              <a:t>‹Nº›</a:t>
            </a:fld>
            <a:endParaRPr lang="es-DO"/>
          </a:p>
        </p:txBody>
      </p:sp>
    </p:spTree>
    <p:extLst>
      <p:ext uri="{BB962C8B-B14F-4D97-AF65-F5344CB8AC3E}">
        <p14:creationId xmlns:p14="http://schemas.microsoft.com/office/powerpoint/2010/main" val="331646786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7" name="Date Placeholder 6"/>
          <p:cNvSpPr>
            <a:spLocks noGrp="1"/>
          </p:cNvSpPr>
          <p:nvPr>
            <p:ph type="dt" sz="half" idx="10"/>
          </p:nvPr>
        </p:nvSpPr>
        <p:spPr/>
        <p:txBody>
          <a:bodyPr/>
          <a:lstStyle>
            <a:lvl1pPr>
              <a:defRPr>
                <a:solidFill>
                  <a:srgbClr val="FFFFFF">
                    <a:alpha val="75000"/>
                  </a:srgbClr>
                </a:solidFill>
              </a:defRPr>
            </a:lvl1pPr>
          </a:lstStyle>
          <a:p>
            <a:fld id="{195F77F5-99C6-422F-8ACC-07F8CD24A620}" type="datetimeFigureOut">
              <a:rPr lang="es-ES" smtClean="0"/>
              <a:pPr/>
              <a:t>01/06/2023</a:t>
            </a:fld>
            <a:endParaRPr lang="es-ES" dirty="0"/>
          </a:p>
        </p:txBody>
      </p:sp>
      <p:sp>
        <p:nvSpPr>
          <p:cNvPr id="8" name="Footer Placeholder 7"/>
          <p:cNvSpPr>
            <a:spLocks noGrp="1"/>
          </p:cNvSpPr>
          <p:nvPr>
            <p:ph type="ftr" sz="quarter" idx="11"/>
          </p:nvPr>
        </p:nvSpPr>
        <p:spPr/>
        <p:txBody>
          <a:bodyPr/>
          <a:lstStyle>
            <a:lvl1pPr>
              <a:defRPr>
                <a:solidFill>
                  <a:srgbClr val="FFFFFF">
                    <a:alpha val="75000"/>
                  </a:srgbClr>
                </a:solidFill>
              </a:defRPr>
            </a:lvl1pPr>
          </a:lstStyle>
          <a:p>
            <a:endParaRPr lang="es-ES" dirty="0"/>
          </a:p>
        </p:txBody>
      </p:sp>
      <p:sp>
        <p:nvSpPr>
          <p:cNvPr id="9" name="Slide Number Placeholder 8"/>
          <p:cNvSpPr>
            <a:spLocks noGrp="1"/>
          </p:cNvSpPr>
          <p:nvPr>
            <p:ph type="sldNum" sz="quarter" idx="12"/>
          </p:nvPr>
        </p:nvSpPr>
        <p:spPr/>
        <p:txBody>
          <a:bodyPr/>
          <a:lstStyle>
            <a:lvl1pPr>
              <a:defRPr>
                <a:solidFill>
                  <a:srgbClr val="FFFFFF">
                    <a:alpha val="20000"/>
                  </a:srgbClr>
                </a:solidFill>
              </a:defRPr>
            </a:lvl1pPr>
          </a:lstStyle>
          <a:p>
            <a:fld id="{10FF1F9D-A4AE-4F83-9E45-97CB9771FFD0}" type="slidenum">
              <a:rPr lang="es-ES" smtClean="0"/>
              <a:pPr/>
              <a:t>‹Nº›</a:t>
            </a:fld>
            <a:endParaRPr lang="es-ES" dirty="0"/>
          </a:p>
        </p:txBody>
      </p:sp>
    </p:spTree>
    <p:extLst>
      <p:ext uri="{BB962C8B-B14F-4D97-AF65-F5344CB8AC3E}">
        <p14:creationId xmlns:p14="http://schemas.microsoft.com/office/powerpoint/2010/main" val="37124438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95F77F5-99C6-422F-8ACC-07F8CD24A620}" type="datetimeFigureOut">
              <a:rPr lang="es-ES" smtClean="0"/>
              <a:pPr/>
              <a:t>01/06/2023</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10FF1F9D-A4AE-4F83-9E45-97CB9771FFD0}" type="slidenum">
              <a:rPr lang="es-ES" smtClean="0"/>
              <a:pPr/>
              <a:t>‹Nº›</a:t>
            </a:fld>
            <a:endParaRPr lang="es-ES" dirty="0"/>
          </a:p>
        </p:txBody>
      </p:sp>
    </p:spTree>
    <p:extLst>
      <p:ext uri="{BB962C8B-B14F-4D97-AF65-F5344CB8AC3E}">
        <p14:creationId xmlns:p14="http://schemas.microsoft.com/office/powerpoint/2010/main" val="4170256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95F77F5-99C6-422F-8ACC-07F8CD24A620}" type="datetimeFigureOut">
              <a:rPr lang="es-ES" smtClean="0"/>
              <a:pPr/>
              <a:t>01/06/2023</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10FF1F9D-A4AE-4F83-9E45-97CB9771FFD0}" type="slidenum">
              <a:rPr lang="es-ES" smtClean="0"/>
              <a:pPr/>
              <a:t>‹Nº›</a:t>
            </a:fld>
            <a:endParaRPr lang="es-ES" dirty="0"/>
          </a:p>
        </p:txBody>
      </p:sp>
    </p:spTree>
    <p:extLst>
      <p:ext uri="{BB962C8B-B14F-4D97-AF65-F5344CB8AC3E}">
        <p14:creationId xmlns:p14="http://schemas.microsoft.com/office/powerpoint/2010/main" val="36478035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95F77F5-99C6-422F-8ACC-07F8CD24A620}" type="datetimeFigureOut">
              <a:rPr lang="es-ES" smtClean="0"/>
              <a:pPr/>
              <a:t>01/06/2023</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10FF1F9D-A4AE-4F83-9E45-97CB9771FFD0}" type="slidenum">
              <a:rPr lang="es-ES" smtClean="0"/>
              <a:pPr/>
              <a:t>‹Nº›</a:t>
            </a:fld>
            <a:endParaRPr lang="es-ES" dirty="0"/>
          </a:p>
        </p:txBody>
      </p:sp>
    </p:spTree>
    <p:extLst>
      <p:ext uri="{BB962C8B-B14F-4D97-AF65-F5344CB8AC3E}">
        <p14:creationId xmlns:p14="http://schemas.microsoft.com/office/powerpoint/2010/main" val="5963201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8000" b="0" baseline="0">
                <a:solidFill>
                  <a:schemeClr val="accent1"/>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195F77F5-99C6-422F-8ACC-07F8CD24A620}" type="datetimeFigureOut">
              <a:rPr lang="es-ES" smtClean="0"/>
              <a:pPr/>
              <a:t>01/06/2023</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10FF1F9D-A4AE-4F83-9E45-97CB9771FFD0}" type="slidenum">
              <a:rPr lang="es-ES" smtClean="0"/>
              <a:pPr/>
              <a:t>‹Nº›</a:t>
            </a:fld>
            <a:endParaRPr lang="es-ES" dirty="0"/>
          </a:p>
        </p:txBody>
      </p:sp>
    </p:spTree>
    <p:extLst>
      <p:ext uri="{BB962C8B-B14F-4D97-AF65-F5344CB8AC3E}">
        <p14:creationId xmlns:p14="http://schemas.microsoft.com/office/powerpoint/2010/main" val="10286818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507492"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757738"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195F77F5-99C6-422F-8ACC-07F8CD24A620}" type="datetimeFigureOut">
              <a:rPr lang="es-ES" smtClean="0"/>
              <a:pPr/>
              <a:t>01/06/2023</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10FF1F9D-A4AE-4F83-9E45-97CB9771FFD0}" type="slidenum">
              <a:rPr lang="es-ES" smtClean="0"/>
              <a:pPr/>
              <a:t>‹Nº›</a:t>
            </a:fld>
            <a:endParaRPr lang="es-ES" dirty="0"/>
          </a:p>
        </p:txBody>
      </p:sp>
    </p:spTree>
    <p:extLst>
      <p:ext uri="{BB962C8B-B14F-4D97-AF65-F5344CB8AC3E}">
        <p14:creationId xmlns:p14="http://schemas.microsoft.com/office/powerpoint/2010/main" val="63310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07492" y="2032000"/>
            <a:ext cx="3806190" cy="72340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507492" y="2736150"/>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766310" y="2029968"/>
            <a:ext cx="3806190"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766310" y="2734056"/>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195F77F5-99C6-422F-8ACC-07F8CD24A620}" type="datetimeFigureOut">
              <a:rPr lang="es-ES" smtClean="0"/>
              <a:pPr/>
              <a:t>01/06/2023</a:t>
            </a:fld>
            <a:endParaRPr lang="es-ES" dirty="0"/>
          </a:p>
        </p:txBody>
      </p:sp>
      <p:sp>
        <p:nvSpPr>
          <p:cNvPr id="8" name="Footer Placeholder 7"/>
          <p:cNvSpPr>
            <a:spLocks noGrp="1"/>
          </p:cNvSpPr>
          <p:nvPr>
            <p:ph type="ftr" sz="quarter" idx="11"/>
          </p:nvPr>
        </p:nvSpPr>
        <p:spPr/>
        <p:txBody>
          <a:bodyPr/>
          <a:lstStyle/>
          <a:p>
            <a:endParaRPr lang="es-ES" dirty="0"/>
          </a:p>
        </p:txBody>
      </p:sp>
      <p:sp>
        <p:nvSpPr>
          <p:cNvPr id="9" name="Slide Number Placeholder 8"/>
          <p:cNvSpPr>
            <a:spLocks noGrp="1"/>
          </p:cNvSpPr>
          <p:nvPr>
            <p:ph type="sldNum" sz="quarter" idx="12"/>
          </p:nvPr>
        </p:nvSpPr>
        <p:spPr/>
        <p:txBody>
          <a:bodyPr/>
          <a:lstStyle/>
          <a:p>
            <a:fld id="{10FF1F9D-A4AE-4F83-9E45-97CB9771FFD0}" type="slidenum">
              <a:rPr lang="es-ES" smtClean="0"/>
              <a:pPr/>
              <a:t>‹Nº›</a:t>
            </a:fld>
            <a:endParaRPr lang="es-ES" dirty="0"/>
          </a:p>
        </p:txBody>
      </p:sp>
    </p:spTree>
    <p:extLst>
      <p:ext uri="{BB962C8B-B14F-4D97-AF65-F5344CB8AC3E}">
        <p14:creationId xmlns:p14="http://schemas.microsoft.com/office/powerpoint/2010/main" val="11379355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195F77F5-99C6-422F-8ACC-07F8CD24A620}" type="datetimeFigureOut">
              <a:rPr lang="es-ES" smtClean="0"/>
              <a:pPr/>
              <a:t>01/06/2023</a:t>
            </a:fld>
            <a:endParaRPr lang="es-ES" dirty="0"/>
          </a:p>
        </p:txBody>
      </p:sp>
      <p:sp>
        <p:nvSpPr>
          <p:cNvPr id="4" name="Footer Placeholder 3"/>
          <p:cNvSpPr>
            <a:spLocks noGrp="1"/>
          </p:cNvSpPr>
          <p:nvPr>
            <p:ph type="ftr" sz="quarter" idx="11"/>
          </p:nvPr>
        </p:nvSpPr>
        <p:spPr/>
        <p:txBody>
          <a:bodyPr/>
          <a:lstStyle/>
          <a:p>
            <a:endParaRPr lang="es-ES" dirty="0"/>
          </a:p>
        </p:txBody>
      </p:sp>
      <p:sp>
        <p:nvSpPr>
          <p:cNvPr id="5" name="Slide Number Placeholder 4"/>
          <p:cNvSpPr>
            <a:spLocks noGrp="1"/>
          </p:cNvSpPr>
          <p:nvPr>
            <p:ph type="sldNum" sz="quarter" idx="12"/>
          </p:nvPr>
        </p:nvSpPr>
        <p:spPr/>
        <p:txBody>
          <a:bodyPr/>
          <a:lstStyle/>
          <a:p>
            <a:fld id="{10FF1F9D-A4AE-4F83-9E45-97CB9771FFD0}" type="slidenum">
              <a:rPr lang="es-ES" smtClean="0"/>
              <a:pPr/>
              <a:t>‹Nº›</a:t>
            </a:fld>
            <a:endParaRPr lang="es-ES" dirty="0"/>
          </a:p>
        </p:txBody>
      </p:sp>
    </p:spTree>
    <p:extLst>
      <p:ext uri="{BB962C8B-B14F-4D97-AF65-F5344CB8AC3E}">
        <p14:creationId xmlns:p14="http://schemas.microsoft.com/office/powerpoint/2010/main" val="7544985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5F77F5-99C6-422F-8ACC-07F8CD24A620}" type="datetimeFigureOut">
              <a:rPr lang="es-ES" smtClean="0"/>
              <a:pPr/>
              <a:t>01/06/2023</a:t>
            </a:fld>
            <a:endParaRPr lang="es-ES" dirty="0"/>
          </a:p>
        </p:txBody>
      </p:sp>
      <p:sp>
        <p:nvSpPr>
          <p:cNvPr id="3" name="Footer Placeholder 2"/>
          <p:cNvSpPr>
            <a:spLocks noGrp="1"/>
          </p:cNvSpPr>
          <p:nvPr>
            <p:ph type="ftr" sz="quarter" idx="11"/>
          </p:nvPr>
        </p:nvSpPr>
        <p:spPr/>
        <p:txBody>
          <a:bodyPr/>
          <a:lstStyle/>
          <a:p>
            <a:endParaRPr lang="es-ES" dirty="0"/>
          </a:p>
        </p:txBody>
      </p:sp>
      <p:sp>
        <p:nvSpPr>
          <p:cNvPr id="4" name="Slide Number Placeholder 3"/>
          <p:cNvSpPr>
            <a:spLocks noGrp="1"/>
          </p:cNvSpPr>
          <p:nvPr>
            <p:ph type="sldNum" sz="quarter" idx="12"/>
          </p:nvPr>
        </p:nvSpPr>
        <p:spPr/>
        <p:txBody>
          <a:bodyPr/>
          <a:lstStyle/>
          <a:p>
            <a:fld id="{10FF1F9D-A4AE-4F83-9E45-97CB9771FFD0}" type="slidenum">
              <a:rPr lang="es-ES" smtClean="0"/>
              <a:pPr/>
              <a:t>‹Nº›</a:t>
            </a:fld>
            <a:endParaRPr lang="es-ES" dirty="0"/>
          </a:p>
        </p:txBody>
      </p:sp>
    </p:spTree>
    <p:extLst>
      <p:ext uri="{BB962C8B-B14F-4D97-AF65-F5344CB8AC3E}">
        <p14:creationId xmlns:p14="http://schemas.microsoft.com/office/powerpoint/2010/main" val="24727115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s-ES"/>
              <a:t>Haga clic para modificar los estilos de texto del patrón</a:t>
            </a:r>
          </a:p>
        </p:txBody>
      </p:sp>
      <p:sp>
        <p:nvSpPr>
          <p:cNvPr id="5" name="Date Placeholder 4"/>
          <p:cNvSpPr>
            <a:spLocks noGrp="1"/>
          </p:cNvSpPr>
          <p:nvPr>
            <p:ph type="dt" sz="half" idx="10"/>
          </p:nvPr>
        </p:nvSpPr>
        <p:spPr/>
        <p:txBody>
          <a:bodyPr/>
          <a:lstStyle/>
          <a:p>
            <a:fld id="{195F77F5-99C6-422F-8ACC-07F8CD24A620}" type="datetimeFigureOut">
              <a:rPr lang="es-ES" smtClean="0"/>
              <a:pPr/>
              <a:t>01/06/2023</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10FF1F9D-A4AE-4F83-9E45-97CB9771FFD0}" type="slidenum">
              <a:rPr lang="es-ES" smtClean="0"/>
              <a:pPr/>
              <a:t>‹Nº›</a:t>
            </a:fld>
            <a:endParaRPr lang="es-ES" dirty="0"/>
          </a:p>
        </p:txBody>
      </p:sp>
    </p:spTree>
    <p:extLst>
      <p:ext uri="{BB962C8B-B14F-4D97-AF65-F5344CB8AC3E}">
        <p14:creationId xmlns:p14="http://schemas.microsoft.com/office/powerpoint/2010/main" val="39868230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fld id="{195F77F5-99C6-422F-8ACC-07F8CD24A620}" type="datetimeFigureOut">
              <a:rPr lang="es-ES" smtClean="0"/>
              <a:pPr/>
              <a:t>01/06/2023</a:t>
            </a:fld>
            <a:endParaRPr lang="es-ES" dirty="0"/>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endParaRPr lang="es-E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10FF1F9D-A4AE-4F83-9E45-97CB9771FFD0}" type="slidenum">
              <a:rPr lang="es-ES" smtClean="0"/>
              <a:pPr/>
              <a:t>‹Nº›</a:t>
            </a:fld>
            <a:endParaRPr lang="es-ES" dirty="0"/>
          </a:p>
        </p:txBody>
      </p:sp>
    </p:spTree>
    <p:extLst>
      <p:ext uri="{BB962C8B-B14F-4D97-AF65-F5344CB8AC3E}">
        <p14:creationId xmlns:p14="http://schemas.microsoft.com/office/powerpoint/2010/main" val="265166674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70500">
              <a:schemeClr val="tx2">
                <a:lumMod val="50000"/>
                <a:lumOff val="50000"/>
              </a:schemeClr>
            </a:gs>
            <a:gs pos="47000">
              <a:srgbClr val="AEC9BB"/>
            </a:gs>
            <a:gs pos="0">
              <a:schemeClr val="accent1">
                <a:lumMod val="60000"/>
                <a:lumOff val="40000"/>
              </a:schemeClr>
            </a:gs>
            <a:gs pos="94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499533"/>
            <a:ext cx="8079581" cy="1658198"/>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07206" y="1993393"/>
            <a:ext cx="8065294" cy="3766185"/>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195F77F5-99C6-422F-8ACC-07F8CD24A620}" type="datetimeFigureOut">
              <a:rPr lang="es-ES" smtClean="0"/>
              <a:pPr/>
              <a:t>01/06/2023</a:t>
            </a:fld>
            <a:endParaRPr lang="es-ES" dirty="0"/>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s-ES" dirty="0"/>
          </a:p>
        </p:txBody>
      </p:sp>
      <p:sp>
        <p:nvSpPr>
          <p:cNvPr id="6" name="Slide Number Placeholder 5"/>
          <p:cNvSpPr>
            <a:spLocks noGrp="1"/>
          </p:cNvSpPr>
          <p:nvPr>
            <p:ph type="sldNum" sz="quarter" idx="4"/>
          </p:nvPr>
        </p:nvSpPr>
        <p:spPr>
          <a:xfrm>
            <a:off x="6541193" y="5829748"/>
            <a:ext cx="2194560" cy="1397039"/>
          </a:xfrm>
          <a:prstGeom prst="rect">
            <a:avLst/>
          </a:prstGeom>
        </p:spPr>
        <p:txBody>
          <a:bodyPr vert="horz" lIns="91440" tIns="45720" rIns="91440" bIns="45720" rtlCol="0" anchor="b"/>
          <a:lstStyle>
            <a:lvl1pPr algn="r">
              <a:defRPr sz="9000" b="0">
                <a:ln>
                  <a:noFill/>
                </a:ln>
                <a:solidFill>
                  <a:schemeClr val="accent1">
                    <a:alpha val="20000"/>
                  </a:schemeClr>
                </a:solidFill>
                <a:latin typeface="+mj-lt"/>
              </a:defRPr>
            </a:lvl1pPr>
          </a:lstStyle>
          <a:p>
            <a:fld id="{10FF1F9D-A4AE-4F83-9E45-97CB9771FFD0}" type="slidenum">
              <a:rPr lang="es-ES" smtClean="0"/>
              <a:pPr/>
              <a:t>‹Nº›</a:t>
            </a:fld>
            <a:endParaRPr lang="es-ES" dirty="0"/>
          </a:p>
        </p:txBody>
      </p:sp>
    </p:spTree>
    <p:extLst>
      <p:ext uri="{BB962C8B-B14F-4D97-AF65-F5344CB8AC3E}">
        <p14:creationId xmlns:p14="http://schemas.microsoft.com/office/powerpoint/2010/main" val="3628249111"/>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xStyles>
    <p:title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package" Target="../embeddings/Microsoft_Word_Document.docx"/></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27.png"/><Relationship Id="rId5" Type="http://schemas.openxmlformats.org/officeDocument/2006/relationships/image" Target="../media/image20.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hyperlink" Target="mailto:evaluaciondesempenoJ1@mide.gob.do"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3.pn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3.pn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FPM.docx" TargetMode="External"/><Relationship Id="rId7" Type="http://schemas.openxmlformats.org/officeDocument/2006/relationships/image" Target="../media/image26.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hyperlink" Target="Guia%20para%20la%20entrevista%20de%20evaluacion.docx" TargetMode="External"/><Relationship Id="rId5" Type="http://schemas.openxmlformats.org/officeDocument/2006/relationships/hyperlink" Target="Resumen%20General.docx" TargetMode="External"/><Relationship Id="rId4" Type="http://schemas.openxmlformats.org/officeDocument/2006/relationships/hyperlink" Target="Formulario%201.doc" TargetMode="External"/><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lum contrast="-14000"/>
          </a:blip>
          <a:stretch>
            <a:fillRect/>
          </a:stretch>
        </p:blipFill>
        <p:spPr>
          <a:xfrm>
            <a:off x="1" y="2204864"/>
            <a:ext cx="9144000" cy="3570972"/>
          </a:xfrm>
          <a:prstGeom prst="rect">
            <a:avLst/>
          </a:prstGeom>
          <a:ln>
            <a:noFill/>
          </a:ln>
        </p:spPr>
      </p:pic>
      <p:sp>
        <p:nvSpPr>
          <p:cNvPr id="3" name="2 Marcador de contenido"/>
          <p:cNvSpPr>
            <a:spLocks noGrp="1"/>
          </p:cNvSpPr>
          <p:nvPr>
            <p:ph idx="1"/>
          </p:nvPr>
        </p:nvSpPr>
        <p:spPr>
          <a:xfrm>
            <a:off x="0" y="0"/>
            <a:ext cx="9143999" cy="2204864"/>
          </a:xfrm>
          <a:solidFill>
            <a:schemeClr val="accent6"/>
          </a:solidFill>
          <a:ln>
            <a:noFill/>
          </a:ln>
        </p:spPr>
        <p:style>
          <a:lnRef idx="1">
            <a:schemeClr val="accent1"/>
          </a:lnRef>
          <a:fillRef idx="2">
            <a:schemeClr val="accent1"/>
          </a:fillRef>
          <a:effectRef idx="1">
            <a:schemeClr val="accent1"/>
          </a:effectRef>
          <a:fontRef idx="minor">
            <a:schemeClr val="dk1"/>
          </a:fontRef>
        </p:style>
        <p:txBody>
          <a:bodyPr>
            <a:normAutofit fontScale="25000" lnSpcReduction="20000"/>
          </a:bodyPr>
          <a:lstStyle/>
          <a:p>
            <a:pPr marL="0" indent="0" algn="ctr">
              <a:buNone/>
            </a:pPr>
            <a:endParaRPr lang="es-DO" sz="2400" b="1" dirty="0">
              <a:latin typeface="Halvética"/>
              <a:cs typeface="Arial" pitchFamily="34" charset="0"/>
            </a:endParaRPr>
          </a:p>
          <a:p>
            <a:pPr marL="0" indent="0" algn="ctr">
              <a:buNone/>
            </a:pPr>
            <a:endParaRPr lang="es-ES" sz="2400" b="1" dirty="0">
              <a:latin typeface="Halvética"/>
              <a:cs typeface="Arial" pitchFamily="34" charset="0"/>
            </a:endParaRPr>
          </a:p>
          <a:p>
            <a:pPr marL="0" indent="0" algn="ctr">
              <a:lnSpc>
                <a:spcPct val="120000"/>
              </a:lnSpc>
              <a:buNone/>
            </a:pPr>
            <a:endParaRPr lang="es-ES" sz="2000" b="1" dirty="0">
              <a:solidFill>
                <a:schemeClr val="tx1"/>
              </a:solidFill>
              <a:latin typeface="Halvética"/>
              <a:cs typeface="Times New Roman" pitchFamily="18" charset="0"/>
            </a:endParaRPr>
          </a:p>
          <a:p>
            <a:pPr marL="0" indent="0" algn="ctr">
              <a:lnSpc>
                <a:spcPct val="120000"/>
              </a:lnSpc>
              <a:buNone/>
            </a:pPr>
            <a:r>
              <a:rPr lang="es-ES" sz="11200" b="1" dirty="0">
                <a:solidFill>
                  <a:schemeClr val="tx1"/>
                </a:solidFill>
                <a:latin typeface="Halvética"/>
                <a:cs typeface="Times New Roman" pitchFamily="18" charset="0"/>
              </a:rPr>
              <a:t>INDUCCIÓN Y CAPACITACIÓN DE LA EVALUACIÓN DE DESEMPEÑO DEL PERSONAL DE LAS FUERZAS ARMADAS</a:t>
            </a:r>
          </a:p>
          <a:p>
            <a:pPr marL="0" indent="0" algn="ctr">
              <a:lnSpc>
                <a:spcPct val="120000"/>
              </a:lnSpc>
              <a:buNone/>
            </a:pPr>
            <a:r>
              <a:rPr lang="es-ES" sz="11200" b="1" dirty="0">
                <a:solidFill>
                  <a:schemeClr val="tx1"/>
                </a:solidFill>
                <a:latin typeface="Halvética"/>
                <a:cs typeface="Times New Roman" pitchFamily="18" charset="0"/>
              </a:rPr>
              <a:t> PERÍODO 2023</a:t>
            </a:r>
            <a:endParaRPr lang="es-US" sz="11200" b="1" dirty="0">
              <a:solidFill>
                <a:schemeClr val="tx1"/>
              </a:solidFill>
              <a:latin typeface="Halvética"/>
              <a:cs typeface="Times New Roman" pitchFamily="18"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13692"/>
            <a:ext cx="2520280" cy="9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 name="Objeto 9"/>
          <p:cNvGraphicFramePr>
            <a:graphicFrameLocks noChangeAspect="1"/>
          </p:cNvGraphicFramePr>
          <p:nvPr>
            <p:extLst>
              <p:ext uri="{D42A27DB-BD31-4B8C-83A1-F6EECF244321}">
                <p14:modId xmlns:p14="http://schemas.microsoft.com/office/powerpoint/2010/main" val="2582088809"/>
              </p:ext>
            </p:extLst>
          </p:nvPr>
        </p:nvGraphicFramePr>
        <p:xfrm>
          <a:off x="395537" y="5775836"/>
          <a:ext cx="8640960" cy="965532"/>
        </p:xfrm>
        <a:graphic>
          <a:graphicData uri="http://schemas.openxmlformats.org/presentationml/2006/ole">
            <mc:AlternateContent xmlns:mc="http://schemas.openxmlformats.org/markup-compatibility/2006">
              <mc:Choice xmlns:v="urn:schemas-microsoft-com:vml" Requires="v">
                <p:oleObj name="Documento" r:id="rId4" imgW="6762762" imgH="1341705" progId="Word.Document.12">
                  <p:embed/>
                </p:oleObj>
              </mc:Choice>
              <mc:Fallback>
                <p:oleObj name="Documento" r:id="rId4" imgW="6762762" imgH="1341705" progId="Word.Document.12">
                  <p:embed/>
                  <p:pic>
                    <p:nvPicPr>
                      <p:cNvPr id="10" name="Objeto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7" y="5775836"/>
                        <a:ext cx="8640960" cy="9655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440472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34566"/>
            <a:ext cx="1512168" cy="1090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2273417" y="394405"/>
            <a:ext cx="6408712" cy="954107"/>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es-ES" sz="2800" b="1" kern="100" dirty="0">
                <a:solidFill>
                  <a:schemeClr val="tx1"/>
                </a:solidFill>
                <a:effectLst/>
                <a:latin typeface="Halvética"/>
                <a:cs typeface="Arial" panose="020B0604020202020204" pitchFamily="34" charset="0"/>
              </a:rPr>
              <a:t>CATEGORÍA FINAL DE LA EVALUACIÓN </a:t>
            </a:r>
          </a:p>
          <a:p>
            <a:pPr algn="ctr"/>
            <a:r>
              <a:rPr lang="es-ES" sz="2800" b="1" kern="100" dirty="0">
                <a:solidFill>
                  <a:schemeClr val="tx1"/>
                </a:solidFill>
                <a:effectLst/>
                <a:latin typeface="Halvética"/>
                <a:cs typeface="Arial" panose="020B0604020202020204" pitchFamily="34" charset="0"/>
              </a:rPr>
              <a:t>GENERAL DEL DESEMPEÑO</a:t>
            </a:r>
            <a:endParaRPr lang="es-ES" sz="2800" b="1" dirty="0">
              <a:solidFill>
                <a:schemeClr val="tx1"/>
              </a:solidFill>
              <a:latin typeface="Halvética"/>
              <a:cs typeface="Arial" panose="020B0604020202020204" pitchFamily="34" charset="0"/>
            </a:endParaRPr>
          </a:p>
        </p:txBody>
      </p:sp>
      <p:pic>
        <p:nvPicPr>
          <p:cNvPr id="2" name="Imagen 1">
            <a:extLst>
              <a:ext uri="{FF2B5EF4-FFF2-40B4-BE49-F238E27FC236}">
                <a16:creationId xmlns:a16="http://schemas.microsoft.com/office/drawing/2014/main" id="{E7D091A4-77AB-7487-CA2D-53BC4C42C5F8}"/>
              </a:ext>
            </a:extLst>
          </p:cNvPr>
          <p:cNvPicPr>
            <a:picLocks noChangeAspect="1"/>
          </p:cNvPicPr>
          <p:nvPr/>
        </p:nvPicPr>
        <p:blipFill>
          <a:blip r:embed="rId3"/>
          <a:stretch>
            <a:fillRect/>
          </a:stretch>
        </p:blipFill>
        <p:spPr>
          <a:xfrm>
            <a:off x="207184" y="1429109"/>
            <a:ext cx="1182727" cy="975445"/>
          </a:xfrm>
          <a:prstGeom prst="rect">
            <a:avLst/>
          </a:prstGeom>
        </p:spPr>
      </p:pic>
      <p:pic>
        <p:nvPicPr>
          <p:cNvPr id="3" name="Imagen 2">
            <a:extLst>
              <a:ext uri="{FF2B5EF4-FFF2-40B4-BE49-F238E27FC236}">
                <a16:creationId xmlns:a16="http://schemas.microsoft.com/office/drawing/2014/main" id="{E705607F-CD18-E665-3091-64DF0EAFC7BF}"/>
              </a:ext>
            </a:extLst>
          </p:cNvPr>
          <p:cNvPicPr>
            <a:picLocks noChangeAspect="1"/>
          </p:cNvPicPr>
          <p:nvPr/>
        </p:nvPicPr>
        <p:blipFill>
          <a:blip r:embed="rId4"/>
          <a:stretch>
            <a:fillRect/>
          </a:stretch>
        </p:blipFill>
        <p:spPr>
          <a:xfrm>
            <a:off x="61066" y="3022117"/>
            <a:ext cx="1201016" cy="1225402"/>
          </a:xfrm>
          <a:prstGeom prst="rect">
            <a:avLst/>
          </a:prstGeom>
        </p:spPr>
      </p:pic>
      <p:pic>
        <p:nvPicPr>
          <p:cNvPr id="4" name="Imagen 3">
            <a:extLst>
              <a:ext uri="{FF2B5EF4-FFF2-40B4-BE49-F238E27FC236}">
                <a16:creationId xmlns:a16="http://schemas.microsoft.com/office/drawing/2014/main" id="{D4AD2EDC-7A84-7AF7-B168-368A0D3B7829}"/>
              </a:ext>
            </a:extLst>
          </p:cNvPr>
          <p:cNvPicPr>
            <a:picLocks noChangeAspect="1"/>
          </p:cNvPicPr>
          <p:nvPr/>
        </p:nvPicPr>
        <p:blipFill>
          <a:blip r:embed="rId5"/>
          <a:stretch>
            <a:fillRect/>
          </a:stretch>
        </p:blipFill>
        <p:spPr>
          <a:xfrm>
            <a:off x="178676" y="4766506"/>
            <a:ext cx="1005927" cy="1012024"/>
          </a:xfrm>
          <a:prstGeom prst="rect">
            <a:avLst/>
          </a:prstGeom>
        </p:spPr>
      </p:pic>
      <p:sp>
        <p:nvSpPr>
          <p:cNvPr id="12" name="CuadroTexto 11">
            <a:extLst>
              <a:ext uri="{FF2B5EF4-FFF2-40B4-BE49-F238E27FC236}">
                <a16:creationId xmlns:a16="http://schemas.microsoft.com/office/drawing/2014/main" id="{A1FBD459-B29E-3D44-D392-F707A6972692}"/>
              </a:ext>
            </a:extLst>
          </p:cNvPr>
          <p:cNvSpPr txBox="1"/>
          <p:nvPr/>
        </p:nvSpPr>
        <p:spPr>
          <a:xfrm>
            <a:off x="2195736" y="1856198"/>
            <a:ext cx="5400600" cy="3416320"/>
          </a:xfrm>
          <a:prstGeom prst="rect">
            <a:avLst/>
          </a:prstGeom>
          <a:noFill/>
        </p:spPr>
        <p:txBody>
          <a:bodyPr wrap="square">
            <a:spAutoFit/>
          </a:bodyPr>
          <a:lstStyle/>
          <a:p>
            <a:pPr marL="342900" indent="-342900" algn="just">
              <a:buFont typeface="Arial" panose="020B0604020202020204" pitchFamily="34" charset="0"/>
              <a:buChar char="•"/>
            </a:pPr>
            <a:r>
              <a:rPr lang="es-ES" sz="2400" b="1" kern="100" dirty="0">
                <a:effectLst/>
                <a:latin typeface="Halvética"/>
                <a:cs typeface="Arial" panose="020B0604020202020204" pitchFamily="34" charset="0"/>
              </a:rPr>
              <a:t>Excelente:         		90-100</a:t>
            </a:r>
          </a:p>
          <a:p>
            <a:pPr marL="342900" indent="-342900" algn="just">
              <a:buFont typeface="Arial" panose="020B0604020202020204" pitchFamily="34" charset="0"/>
              <a:buChar char="•"/>
            </a:pPr>
            <a:endParaRPr lang="es-ES" sz="2400" b="1" kern="100" dirty="0">
              <a:effectLst/>
              <a:latin typeface="Halvética"/>
              <a:cs typeface="Arial" panose="020B0604020202020204" pitchFamily="34" charset="0"/>
            </a:endParaRPr>
          </a:p>
          <a:p>
            <a:pPr marL="342900" indent="-342900" algn="just">
              <a:buFont typeface="Arial" panose="020B0604020202020204" pitchFamily="34" charset="0"/>
              <a:buChar char="•"/>
            </a:pPr>
            <a:r>
              <a:rPr lang="es-ES" sz="2400" b="1" kern="100" dirty="0">
                <a:latin typeface="Halvética"/>
                <a:cs typeface="Arial" panose="020B0604020202020204" pitchFamily="34" charset="0"/>
              </a:rPr>
              <a:t>Bueno:              	 	80-89</a:t>
            </a:r>
          </a:p>
          <a:p>
            <a:pPr marL="342900" indent="-342900" algn="just">
              <a:buFont typeface="Arial" panose="020B0604020202020204" pitchFamily="34" charset="0"/>
              <a:buChar char="•"/>
            </a:pPr>
            <a:endParaRPr lang="es-ES" sz="2400" b="1" kern="100" dirty="0">
              <a:latin typeface="Halvética"/>
              <a:cs typeface="Arial" panose="020B0604020202020204" pitchFamily="34" charset="0"/>
            </a:endParaRPr>
          </a:p>
          <a:p>
            <a:pPr marL="342900" indent="-342900" algn="just">
              <a:buFont typeface="Arial" panose="020B0604020202020204" pitchFamily="34" charset="0"/>
              <a:buChar char="•"/>
            </a:pPr>
            <a:r>
              <a:rPr lang="es-ES" sz="2400" b="1" kern="100" dirty="0">
                <a:latin typeface="Halvética"/>
                <a:cs typeface="Arial" panose="020B0604020202020204" pitchFamily="34" charset="0"/>
              </a:rPr>
              <a:t>Satisfactorio     		70-79</a:t>
            </a:r>
          </a:p>
          <a:p>
            <a:pPr marL="342900" indent="-342900" algn="just">
              <a:buFont typeface="Arial" panose="020B0604020202020204" pitchFamily="34" charset="0"/>
              <a:buChar char="•"/>
            </a:pPr>
            <a:endParaRPr lang="es-ES" sz="2400" b="1" kern="100" dirty="0">
              <a:latin typeface="Halvética"/>
              <a:cs typeface="Arial" panose="020B0604020202020204" pitchFamily="34" charset="0"/>
            </a:endParaRPr>
          </a:p>
          <a:p>
            <a:pPr marL="342900" indent="-342900" algn="just">
              <a:buFont typeface="Arial" panose="020B0604020202020204" pitchFamily="34" charset="0"/>
              <a:buChar char="•"/>
            </a:pPr>
            <a:r>
              <a:rPr lang="es-ES" sz="2400" b="1" kern="100" dirty="0">
                <a:latin typeface="Halvética"/>
                <a:cs typeface="Arial" panose="020B0604020202020204" pitchFamily="34" charset="0"/>
              </a:rPr>
              <a:t>Insatisfactorio: 	60-69</a:t>
            </a:r>
          </a:p>
          <a:p>
            <a:pPr marL="342900" indent="-342900" algn="just">
              <a:buFont typeface="Arial" panose="020B0604020202020204" pitchFamily="34" charset="0"/>
              <a:buChar char="•"/>
            </a:pPr>
            <a:endParaRPr lang="es-ES" sz="2400" b="1" kern="100" dirty="0">
              <a:latin typeface="Halvética"/>
              <a:cs typeface="Arial" panose="020B0604020202020204" pitchFamily="34" charset="0"/>
            </a:endParaRPr>
          </a:p>
          <a:p>
            <a:pPr marL="342900" indent="-342900" algn="just">
              <a:buFont typeface="Arial" panose="020B0604020202020204" pitchFamily="34" charset="0"/>
              <a:buChar char="•"/>
            </a:pPr>
            <a:r>
              <a:rPr lang="es-ES" sz="2400" b="1" kern="100" dirty="0">
                <a:latin typeface="Halvética"/>
                <a:cs typeface="Arial" panose="020B0604020202020204" pitchFamily="34" charset="0"/>
              </a:rPr>
              <a:t>Deficiente:         	0-59</a:t>
            </a:r>
            <a:endParaRPr lang="es-DO" sz="2400" b="1" dirty="0">
              <a:latin typeface="Halvética"/>
              <a:cs typeface="Arial" panose="020B0604020202020204" pitchFamily="34" charset="0"/>
            </a:endParaRPr>
          </a:p>
        </p:txBody>
      </p:sp>
    </p:spTree>
    <p:extLst>
      <p:ext uri="{BB962C8B-B14F-4D97-AF65-F5344CB8AC3E}">
        <p14:creationId xmlns:p14="http://schemas.microsoft.com/office/powerpoint/2010/main" val="21910958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34566"/>
            <a:ext cx="1512168" cy="1090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1763688" y="548680"/>
            <a:ext cx="7250015" cy="830997"/>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spcAft>
                <a:spcPts val="1000"/>
              </a:spcAft>
              <a:tabLst>
                <a:tab pos="139700" algn="l"/>
              </a:tabLst>
            </a:pPr>
            <a:r>
              <a:rPr lang="es-DO" sz="2400" b="1" dirty="0">
                <a:solidFill>
                  <a:schemeClr val="tx1"/>
                </a:solidFill>
                <a:effectLst/>
                <a:latin typeface="Halvética"/>
                <a:ea typeface="Times New Roman" panose="02020603050405020304" pitchFamily="18" charset="0"/>
                <a:cs typeface="Times New Roman" panose="02020603050405020304" pitchFamily="18" charset="0"/>
              </a:rPr>
              <a:t>CONSECUENCIAS DE UN BAJO NIVEL DE DESEMPEÑO O DE NO REALIZARSE LA EVALUACIÓN</a:t>
            </a:r>
          </a:p>
        </p:txBody>
      </p:sp>
      <p:pic>
        <p:nvPicPr>
          <p:cNvPr id="2" name="Imagen 1">
            <a:extLst>
              <a:ext uri="{FF2B5EF4-FFF2-40B4-BE49-F238E27FC236}">
                <a16:creationId xmlns:a16="http://schemas.microsoft.com/office/drawing/2014/main" id="{E7D091A4-77AB-7487-CA2D-53BC4C42C5F8}"/>
              </a:ext>
            </a:extLst>
          </p:cNvPr>
          <p:cNvPicPr>
            <a:picLocks noChangeAspect="1"/>
          </p:cNvPicPr>
          <p:nvPr/>
        </p:nvPicPr>
        <p:blipFill>
          <a:blip r:embed="rId3"/>
          <a:stretch>
            <a:fillRect/>
          </a:stretch>
        </p:blipFill>
        <p:spPr>
          <a:xfrm>
            <a:off x="207184" y="1429109"/>
            <a:ext cx="1182727" cy="975445"/>
          </a:xfrm>
          <a:prstGeom prst="rect">
            <a:avLst/>
          </a:prstGeom>
        </p:spPr>
      </p:pic>
      <p:pic>
        <p:nvPicPr>
          <p:cNvPr id="3" name="Imagen 2">
            <a:extLst>
              <a:ext uri="{FF2B5EF4-FFF2-40B4-BE49-F238E27FC236}">
                <a16:creationId xmlns:a16="http://schemas.microsoft.com/office/drawing/2014/main" id="{E705607F-CD18-E665-3091-64DF0EAFC7BF}"/>
              </a:ext>
            </a:extLst>
          </p:cNvPr>
          <p:cNvPicPr>
            <a:picLocks noChangeAspect="1"/>
          </p:cNvPicPr>
          <p:nvPr/>
        </p:nvPicPr>
        <p:blipFill>
          <a:blip r:embed="rId4"/>
          <a:stretch>
            <a:fillRect/>
          </a:stretch>
        </p:blipFill>
        <p:spPr>
          <a:xfrm>
            <a:off x="61066" y="3022117"/>
            <a:ext cx="1201016" cy="1225402"/>
          </a:xfrm>
          <a:prstGeom prst="rect">
            <a:avLst/>
          </a:prstGeom>
        </p:spPr>
      </p:pic>
      <p:pic>
        <p:nvPicPr>
          <p:cNvPr id="4" name="Imagen 3">
            <a:extLst>
              <a:ext uri="{FF2B5EF4-FFF2-40B4-BE49-F238E27FC236}">
                <a16:creationId xmlns:a16="http://schemas.microsoft.com/office/drawing/2014/main" id="{D4AD2EDC-7A84-7AF7-B168-368A0D3B7829}"/>
              </a:ext>
            </a:extLst>
          </p:cNvPr>
          <p:cNvPicPr>
            <a:picLocks noChangeAspect="1"/>
          </p:cNvPicPr>
          <p:nvPr/>
        </p:nvPicPr>
        <p:blipFill>
          <a:blip r:embed="rId5"/>
          <a:stretch>
            <a:fillRect/>
          </a:stretch>
        </p:blipFill>
        <p:spPr>
          <a:xfrm>
            <a:off x="178676" y="4766506"/>
            <a:ext cx="1005927" cy="1012024"/>
          </a:xfrm>
          <a:prstGeom prst="rect">
            <a:avLst/>
          </a:prstGeom>
        </p:spPr>
      </p:pic>
      <p:sp>
        <p:nvSpPr>
          <p:cNvPr id="12" name="CuadroTexto 11">
            <a:extLst>
              <a:ext uri="{FF2B5EF4-FFF2-40B4-BE49-F238E27FC236}">
                <a16:creationId xmlns:a16="http://schemas.microsoft.com/office/drawing/2014/main" id="{A1FBD459-B29E-3D44-D392-F707A6972692}"/>
              </a:ext>
            </a:extLst>
          </p:cNvPr>
          <p:cNvSpPr txBox="1"/>
          <p:nvPr/>
        </p:nvSpPr>
        <p:spPr>
          <a:xfrm>
            <a:off x="1619672" y="1856198"/>
            <a:ext cx="7062457" cy="3895554"/>
          </a:xfrm>
          <a:prstGeom prst="rect">
            <a:avLst/>
          </a:prstGeom>
          <a:noFill/>
        </p:spPr>
        <p:txBody>
          <a:bodyPr wrap="square">
            <a:spAutoFit/>
          </a:bodyPr>
          <a:lstStyle/>
          <a:p>
            <a:pPr algn="just">
              <a:lnSpc>
                <a:spcPct val="150000"/>
              </a:lnSpc>
            </a:pPr>
            <a:r>
              <a:rPr lang="es-DO" sz="2200" dirty="0">
                <a:effectLst/>
                <a:latin typeface="Halvética"/>
                <a:ea typeface="Times New Roman" panose="02020603050405020304" pitchFamily="18" charset="0"/>
              </a:rPr>
              <a:t>En cualquier período de cinco (5) años, dos (2) Evaluaciones Generales de Desempeño en la categoría de "</a:t>
            </a:r>
            <a:r>
              <a:rPr lang="es-DO" sz="2200" b="1" dirty="0">
                <a:effectLst/>
                <a:latin typeface="Halvética"/>
                <a:ea typeface="Times New Roman" panose="02020603050405020304" pitchFamily="18" charset="0"/>
              </a:rPr>
              <a:t>Deficiente</a:t>
            </a:r>
            <a:r>
              <a:rPr lang="es-DO" sz="2200" dirty="0">
                <a:effectLst/>
                <a:latin typeface="Halvética"/>
                <a:ea typeface="Times New Roman" panose="02020603050405020304" pitchFamily="18" charset="0"/>
              </a:rPr>
              <a:t>" y/o tres (3) Evaluaciones iguales o inferiores a la categoría de "</a:t>
            </a:r>
            <a:r>
              <a:rPr lang="es-DO" sz="2200" b="1" dirty="0">
                <a:effectLst/>
                <a:latin typeface="Halvética"/>
                <a:ea typeface="Times New Roman" panose="02020603050405020304" pitchFamily="18" charset="0"/>
              </a:rPr>
              <a:t>Insatisfactorio</a:t>
            </a:r>
            <a:r>
              <a:rPr lang="es-DO" sz="2200" dirty="0">
                <a:effectLst/>
                <a:latin typeface="Halvética"/>
                <a:ea typeface="Times New Roman" panose="02020603050405020304" pitchFamily="18" charset="0"/>
              </a:rPr>
              <a:t>", ambas condiciones consideradas como bajo nivel de desempeño, deberán ser recomendados para ser puestos en retiro, cancelación de nombramiento o dados de baja, </a:t>
            </a:r>
            <a:r>
              <a:rPr lang="es-DO" sz="1200" dirty="0">
                <a:effectLst/>
                <a:latin typeface="Halvética"/>
                <a:ea typeface="Times New Roman" panose="02020603050405020304" pitchFamily="18" charset="0"/>
              </a:rPr>
              <a:t>(Art. 154, </a:t>
            </a:r>
            <a:r>
              <a:rPr lang="es-DO" sz="1200" dirty="0" err="1">
                <a:effectLst/>
                <a:latin typeface="Halvética"/>
                <a:ea typeface="Times New Roman" panose="02020603050405020304" pitchFamily="18" charset="0"/>
              </a:rPr>
              <a:t>numl</a:t>
            </a:r>
            <a:r>
              <a:rPr lang="es-DO" sz="1200" dirty="0">
                <a:effectLst/>
                <a:latin typeface="Halvética"/>
                <a:ea typeface="Times New Roman" panose="02020603050405020304" pitchFamily="18" charset="0"/>
              </a:rPr>
              <a:t>. 7; Art.155, </a:t>
            </a:r>
            <a:r>
              <a:rPr lang="es-DO" sz="1200" dirty="0" err="1">
                <a:effectLst/>
                <a:latin typeface="Halvética"/>
                <a:ea typeface="Times New Roman" panose="02020603050405020304" pitchFamily="18" charset="0"/>
              </a:rPr>
              <a:t>numl</a:t>
            </a:r>
            <a:r>
              <a:rPr lang="es-DO" sz="1200" dirty="0">
                <a:effectLst/>
                <a:latin typeface="Halvética"/>
                <a:ea typeface="Times New Roman" panose="02020603050405020304" pitchFamily="18" charset="0"/>
              </a:rPr>
              <a:t> 6; Art. 173, </a:t>
            </a:r>
            <a:r>
              <a:rPr lang="es-DO" sz="1200" dirty="0" err="1">
                <a:effectLst/>
                <a:latin typeface="Halvética"/>
                <a:ea typeface="Times New Roman" panose="02020603050405020304" pitchFamily="18" charset="0"/>
              </a:rPr>
              <a:t>numl</a:t>
            </a:r>
            <a:r>
              <a:rPr lang="es-DO" sz="1200" dirty="0">
                <a:effectLst/>
                <a:latin typeface="Halvética"/>
                <a:ea typeface="Times New Roman" panose="02020603050405020304" pitchFamily="18" charset="0"/>
              </a:rPr>
              <a:t>. 5; Art. 174, </a:t>
            </a:r>
            <a:r>
              <a:rPr lang="es-DO" sz="1200" dirty="0" err="1">
                <a:effectLst/>
                <a:latin typeface="Halvética"/>
                <a:ea typeface="Times New Roman" panose="02020603050405020304" pitchFamily="18" charset="0"/>
              </a:rPr>
              <a:t>numl</a:t>
            </a:r>
            <a:r>
              <a:rPr lang="es-DO" sz="1200" dirty="0">
                <a:effectLst/>
                <a:latin typeface="Halvética"/>
                <a:ea typeface="Times New Roman" panose="02020603050405020304" pitchFamily="18" charset="0"/>
              </a:rPr>
              <a:t>. 5; Art. 175, Ley No. 139-13) </a:t>
            </a:r>
            <a:endParaRPr lang="es-DO" sz="2200" b="1" dirty="0">
              <a:latin typeface="Halvética"/>
              <a:cs typeface="Arial" panose="020B0604020202020204" pitchFamily="34" charset="0"/>
            </a:endParaRPr>
          </a:p>
        </p:txBody>
      </p:sp>
    </p:spTree>
    <p:extLst>
      <p:ext uri="{BB962C8B-B14F-4D97-AF65-F5344CB8AC3E}">
        <p14:creationId xmlns:p14="http://schemas.microsoft.com/office/powerpoint/2010/main" val="5279793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34566"/>
            <a:ext cx="1512168" cy="1090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1675493" y="134566"/>
            <a:ext cx="7261323" cy="830997"/>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spcAft>
                <a:spcPts val="1000"/>
              </a:spcAft>
              <a:tabLst>
                <a:tab pos="139700" algn="l"/>
              </a:tabLst>
            </a:pPr>
            <a:r>
              <a:rPr lang="es-DO" sz="2400" b="1" dirty="0">
                <a:solidFill>
                  <a:schemeClr val="tx1"/>
                </a:solidFill>
                <a:effectLst/>
                <a:latin typeface="Halvética"/>
                <a:ea typeface="Times New Roman" panose="02020603050405020304" pitchFamily="18" charset="0"/>
                <a:cs typeface="Times New Roman" panose="02020603050405020304" pitchFamily="18" charset="0"/>
              </a:rPr>
              <a:t>CONSECUENCIAS DE UN BAJO NIVEL DE DESEMPEÑO O DE NO REALIZARSE LA EVALUACIÓN</a:t>
            </a:r>
            <a:endParaRPr lang="es-DO" sz="2400" dirty="0">
              <a:solidFill>
                <a:schemeClr val="tx1"/>
              </a:solidFill>
              <a:effectLst/>
              <a:latin typeface="Halvética"/>
              <a:ea typeface="Times New Roman" panose="02020603050405020304" pitchFamily="18" charset="0"/>
              <a:cs typeface="Times New Roman" panose="02020603050405020304" pitchFamily="18" charset="0"/>
            </a:endParaRPr>
          </a:p>
        </p:txBody>
      </p:sp>
      <p:pic>
        <p:nvPicPr>
          <p:cNvPr id="2" name="Imagen 1">
            <a:extLst>
              <a:ext uri="{FF2B5EF4-FFF2-40B4-BE49-F238E27FC236}">
                <a16:creationId xmlns:a16="http://schemas.microsoft.com/office/drawing/2014/main" id="{E7D091A4-77AB-7487-CA2D-53BC4C42C5F8}"/>
              </a:ext>
            </a:extLst>
          </p:cNvPr>
          <p:cNvPicPr>
            <a:picLocks noChangeAspect="1"/>
          </p:cNvPicPr>
          <p:nvPr/>
        </p:nvPicPr>
        <p:blipFill>
          <a:blip r:embed="rId3"/>
          <a:stretch>
            <a:fillRect/>
          </a:stretch>
        </p:blipFill>
        <p:spPr>
          <a:xfrm>
            <a:off x="207184" y="1429109"/>
            <a:ext cx="1182727" cy="975445"/>
          </a:xfrm>
          <a:prstGeom prst="rect">
            <a:avLst/>
          </a:prstGeom>
        </p:spPr>
      </p:pic>
      <p:pic>
        <p:nvPicPr>
          <p:cNvPr id="3" name="Imagen 2">
            <a:extLst>
              <a:ext uri="{FF2B5EF4-FFF2-40B4-BE49-F238E27FC236}">
                <a16:creationId xmlns:a16="http://schemas.microsoft.com/office/drawing/2014/main" id="{E705607F-CD18-E665-3091-64DF0EAFC7BF}"/>
              </a:ext>
            </a:extLst>
          </p:cNvPr>
          <p:cNvPicPr>
            <a:picLocks noChangeAspect="1"/>
          </p:cNvPicPr>
          <p:nvPr/>
        </p:nvPicPr>
        <p:blipFill>
          <a:blip r:embed="rId4"/>
          <a:stretch>
            <a:fillRect/>
          </a:stretch>
        </p:blipFill>
        <p:spPr>
          <a:xfrm>
            <a:off x="61066" y="3022117"/>
            <a:ext cx="1201016" cy="1225402"/>
          </a:xfrm>
          <a:prstGeom prst="rect">
            <a:avLst/>
          </a:prstGeom>
        </p:spPr>
      </p:pic>
      <p:pic>
        <p:nvPicPr>
          <p:cNvPr id="4" name="Imagen 3">
            <a:extLst>
              <a:ext uri="{FF2B5EF4-FFF2-40B4-BE49-F238E27FC236}">
                <a16:creationId xmlns:a16="http://schemas.microsoft.com/office/drawing/2014/main" id="{D4AD2EDC-7A84-7AF7-B168-368A0D3B7829}"/>
              </a:ext>
            </a:extLst>
          </p:cNvPr>
          <p:cNvPicPr>
            <a:picLocks noChangeAspect="1"/>
          </p:cNvPicPr>
          <p:nvPr/>
        </p:nvPicPr>
        <p:blipFill>
          <a:blip r:embed="rId5"/>
          <a:stretch>
            <a:fillRect/>
          </a:stretch>
        </p:blipFill>
        <p:spPr>
          <a:xfrm>
            <a:off x="178676" y="4766506"/>
            <a:ext cx="1005927" cy="1012024"/>
          </a:xfrm>
          <a:prstGeom prst="rect">
            <a:avLst/>
          </a:prstGeom>
        </p:spPr>
      </p:pic>
      <p:sp>
        <p:nvSpPr>
          <p:cNvPr id="12" name="CuadroTexto 11">
            <a:extLst>
              <a:ext uri="{FF2B5EF4-FFF2-40B4-BE49-F238E27FC236}">
                <a16:creationId xmlns:a16="http://schemas.microsoft.com/office/drawing/2014/main" id="{A1FBD459-B29E-3D44-D392-F707A6972692}"/>
              </a:ext>
            </a:extLst>
          </p:cNvPr>
          <p:cNvSpPr txBox="1"/>
          <p:nvPr/>
        </p:nvSpPr>
        <p:spPr>
          <a:xfrm>
            <a:off x="1547664" y="1826325"/>
            <a:ext cx="7344816" cy="4124206"/>
          </a:xfrm>
          <a:prstGeom prst="rect">
            <a:avLst/>
          </a:prstGeom>
          <a:noFill/>
        </p:spPr>
        <p:txBody>
          <a:bodyPr wrap="square">
            <a:spAutoFit/>
          </a:bodyPr>
          <a:lstStyle/>
          <a:p>
            <a:pPr algn="just"/>
            <a:r>
              <a:rPr lang="es-DO" sz="2200" dirty="0">
                <a:latin typeface="Halvética"/>
                <a:ea typeface="Times New Roman" panose="02020603050405020304" pitchFamily="18" charset="0"/>
              </a:rPr>
              <a:t>El personal con una</a:t>
            </a:r>
            <a:r>
              <a:rPr lang="es-DO" sz="2200" dirty="0">
                <a:effectLst/>
                <a:latin typeface="Halvética"/>
                <a:ea typeface="Times New Roman" panose="02020603050405020304" pitchFamily="18" charset="0"/>
              </a:rPr>
              <a:t> Categoría Final de la Evaluación General de Desempeño "</a:t>
            </a:r>
            <a:r>
              <a:rPr lang="es-DO" sz="2200" b="1" dirty="0">
                <a:effectLst/>
                <a:latin typeface="Halvética"/>
                <a:ea typeface="Times New Roman" panose="02020603050405020304" pitchFamily="18" charset="0"/>
              </a:rPr>
              <a:t>Insatisfactorio</a:t>
            </a:r>
            <a:r>
              <a:rPr lang="es-DO" sz="2200" dirty="0">
                <a:effectLst/>
                <a:latin typeface="Halvética"/>
                <a:ea typeface="Times New Roman" panose="02020603050405020304" pitchFamily="18" charset="0"/>
              </a:rPr>
              <a:t>" o "</a:t>
            </a:r>
            <a:r>
              <a:rPr lang="es-DO" sz="2200" b="1" dirty="0">
                <a:effectLst/>
                <a:latin typeface="Halvética"/>
                <a:ea typeface="Times New Roman" panose="02020603050405020304" pitchFamily="18" charset="0"/>
              </a:rPr>
              <a:t>Deficiente</a:t>
            </a:r>
            <a:r>
              <a:rPr lang="es-DO" sz="2200" dirty="0">
                <a:effectLst/>
                <a:latin typeface="Halvética"/>
                <a:ea typeface="Times New Roman" panose="02020603050405020304" pitchFamily="18" charset="0"/>
              </a:rPr>
              <a:t>" en un determinado año no podrá ser recomendado para ascenso; así como también e</a:t>
            </a:r>
            <a:r>
              <a:rPr lang="es-DO" sz="2200" dirty="0">
                <a:solidFill>
                  <a:srgbClr val="000000"/>
                </a:solidFill>
                <a:effectLst/>
                <a:latin typeface="Halvética"/>
                <a:ea typeface="Times New Roman" panose="02020603050405020304" pitchFamily="18" charset="0"/>
              </a:rPr>
              <a:t>l miembro que no haya sido evaluado con excepción de: </a:t>
            </a:r>
            <a:r>
              <a:rPr lang="es-DO" sz="2200" dirty="0">
                <a:solidFill>
                  <a:srgbClr val="000000"/>
                </a:solidFill>
                <a:effectLst/>
                <a:latin typeface="Halvética"/>
                <a:ea typeface="Times New Roman" panose="02020603050405020304" pitchFamily="18" charset="0"/>
                <a:cs typeface="Times New Roman" panose="02020603050405020304" pitchFamily="18" charset="0"/>
              </a:rPr>
              <a:t>(misiones o servicio en el exterior, situaciones de salud, entre otros), </a:t>
            </a:r>
            <a:r>
              <a:rPr lang="es-DO" sz="1600" dirty="0">
                <a:effectLst/>
                <a:latin typeface="Halvética"/>
                <a:ea typeface="Times New Roman" panose="02020603050405020304" pitchFamily="18" charset="0"/>
              </a:rPr>
              <a:t>de conformidad al párrafo II, artículo 112, Artículo No. 70 y el Artículo No. 112, Párrafo II, de la Ley No. 139-13</a:t>
            </a:r>
          </a:p>
          <a:p>
            <a:pPr algn="just"/>
            <a:endParaRPr lang="es-DO" sz="2200" dirty="0">
              <a:solidFill>
                <a:srgbClr val="000000"/>
              </a:solidFill>
              <a:latin typeface="Halvética"/>
              <a:ea typeface="Times New Roman" panose="02020603050405020304" pitchFamily="18" charset="0"/>
            </a:endParaRPr>
          </a:p>
          <a:p>
            <a:pPr algn="just"/>
            <a:r>
              <a:rPr lang="es-DO" sz="2200" dirty="0">
                <a:solidFill>
                  <a:srgbClr val="000000"/>
                </a:solidFill>
                <a:effectLst/>
                <a:latin typeface="Halvética"/>
                <a:ea typeface="Times New Roman" panose="02020603050405020304" pitchFamily="18" charset="0"/>
              </a:rPr>
              <a:t>Los Asimilados Militares no podrán ser recomendados para elevación de categoría, </a:t>
            </a:r>
            <a:r>
              <a:rPr lang="es-DO" sz="2200" dirty="0">
                <a:solidFill>
                  <a:srgbClr val="000000"/>
                </a:solidFill>
                <a:effectLst/>
                <a:latin typeface="Halvética"/>
                <a:ea typeface="Times New Roman" panose="02020603050405020304" pitchFamily="18" charset="0"/>
                <a:cs typeface="Times New Roman" panose="02020603050405020304" pitchFamily="18" charset="0"/>
              </a:rPr>
              <a:t>a excepción de que esto haya sido por razones de fuerza mayor debidamente comprobadas.</a:t>
            </a:r>
            <a:endParaRPr lang="es-DO" sz="2200" dirty="0">
              <a:effectLst/>
              <a:latin typeface="Halvética"/>
              <a:ea typeface="Times New Roman" panose="02020603050405020304" pitchFamily="18" charset="0"/>
              <a:cs typeface="Times New Roman" panose="02020603050405020304" pitchFamily="18" charset="0"/>
            </a:endParaRPr>
          </a:p>
          <a:p>
            <a:pPr algn="just"/>
            <a:r>
              <a:rPr lang="es-DO" sz="2200" dirty="0">
                <a:solidFill>
                  <a:srgbClr val="000000"/>
                </a:solidFill>
                <a:effectLst/>
                <a:latin typeface="Halvética"/>
                <a:ea typeface="Times New Roman" panose="02020603050405020304" pitchFamily="18" charset="0"/>
              </a:rPr>
              <a:t> </a:t>
            </a:r>
            <a:endParaRPr lang="es-DO" sz="2200" b="1" dirty="0">
              <a:latin typeface="Halvética"/>
              <a:cs typeface="Arial" panose="020B0604020202020204" pitchFamily="34" charset="0"/>
            </a:endParaRPr>
          </a:p>
        </p:txBody>
      </p:sp>
    </p:spTree>
    <p:extLst>
      <p:ext uri="{BB962C8B-B14F-4D97-AF65-F5344CB8AC3E}">
        <p14:creationId xmlns:p14="http://schemas.microsoft.com/office/powerpoint/2010/main" val="9269681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34566"/>
            <a:ext cx="1512168" cy="1090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1835696" y="260648"/>
            <a:ext cx="6984776" cy="1384995"/>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spcAft>
                <a:spcPts val="1000"/>
              </a:spcAft>
              <a:tabLst>
                <a:tab pos="139700" algn="l"/>
              </a:tabLst>
            </a:pPr>
            <a:r>
              <a:rPr lang="es-DO" sz="2800" b="1" dirty="0">
                <a:solidFill>
                  <a:schemeClr val="tx1"/>
                </a:solidFill>
                <a:effectLst/>
                <a:latin typeface="Halvética"/>
                <a:ea typeface="Times New Roman" panose="02020603050405020304" pitchFamily="18" charset="0"/>
                <a:cs typeface="Times New Roman" panose="02020603050405020304" pitchFamily="18" charset="0"/>
              </a:rPr>
              <a:t>CONSECUENCIAS DE UN BAJO NIVEL DE DESEMPEÑO O DE NO REALIZARSE LA EVALUACIÓN</a:t>
            </a:r>
            <a:endParaRPr lang="es-DO" sz="2800" dirty="0">
              <a:solidFill>
                <a:schemeClr val="tx1"/>
              </a:solidFill>
              <a:effectLst/>
              <a:latin typeface="Halvética"/>
              <a:ea typeface="Times New Roman" panose="02020603050405020304" pitchFamily="18" charset="0"/>
              <a:cs typeface="Times New Roman" panose="02020603050405020304" pitchFamily="18" charset="0"/>
            </a:endParaRPr>
          </a:p>
        </p:txBody>
      </p:sp>
      <p:pic>
        <p:nvPicPr>
          <p:cNvPr id="2" name="Imagen 1">
            <a:extLst>
              <a:ext uri="{FF2B5EF4-FFF2-40B4-BE49-F238E27FC236}">
                <a16:creationId xmlns:a16="http://schemas.microsoft.com/office/drawing/2014/main" id="{E7D091A4-77AB-7487-CA2D-53BC4C42C5F8}"/>
              </a:ext>
            </a:extLst>
          </p:cNvPr>
          <p:cNvPicPr>
            <a:picLocks noChangeAspect="1"/>
          </p:cNvPicPr>
          <p:nvPr/>
        </p:nvPicPr>
        <p:blipFill>
          <a:blip r:embed="rId3"/>
          <a:stretch>
            <a:fillRect/>
          </a:stretch>
        </p:blipFill>
        <p:spPr>
          <a:xfrm>
            <a:off x="207184" y="1429109"/>
            <a:ext cx="1182727" cy="975445"/>
          </a:xfrm>
          <a:prstGeom prst="rect">
            <a:avLst/>
          </a:prstGeom>
        </p:spPr>
      </p:pic>
      <p:pic>
        <p:nvPicPr>
          <p:cNvPr id="3" name="Imagen 2">
            <a:extLst>
              <a:ext uri="{FF2B5EF4-FFF2-40B4-BE49-F238E27FC236}">
                <a16:creationId xmlns:a16="http://schemas.microsoft.com/office/drawing/2014/main" id="{E705607F-CD18-E665-3091-64DF0EAFC7BF}"/>
              </a:ext>
            </a:extLst>
          </p:cNvPr>
          <p:cNvPicPr>
            <a:picLocks noChangeAspect="1"/>
          </p:cNvPicPr>
          <p:nvPr/>
        </p:nvPicPr>
        <p:blipFill>
          <a:blip r:embed="rId4"/>
          <a:stretch>
            <a:fillRect/>
          </a:stretch>
        </p:blipFill>
        <p:spPr>
          <a:xfrm>
            <a:off x="61066" y="3022117"/>
            <a:ext cx="1201016" cy="1225402"/>
          </a:xfrm>
          <a:prstGeom prst="rect">
            <a:avLst/>
          </a:prstGeom>
        </p:spPr>
      </p:pic>
      <p:pic>
        <p:nvPicPr>
          <p:cNvPr id="4" name="Imagen 3">
            <a:extLst>
              <a:ext uri="{FF2B5EF4-FFF2-40B4-BE49-F238E27FC236}">
                <a16:creationId xmlns:a16="http://schemas.microsoft.com/office/drawing/2014/main" id="{D4AD2EDC-7A84-7AF7-B168-368A0D3B7829}"/>
              </a:ext>
            </a:extLst>
          </p:cNvPr>
          <p:cNvPicPr>
            <a:picLocks noChangeAspect="1"/>
          </p:cNvPicPr>
          <p:nvPr/>
        </p:nvPicPr>
        <p:blipFill>
          <a:blip r:embed="rId5"/>
          <a:stretch>
            <a:fillRect/>
          </a:stretch>
        </p:blipFill>
        <p:spPr>
          <a:xfrm>
            <a:off x="178676" y="4766506"/>
            <a:ext cx="1005927" cy="1012024"/>
          </a:xfrm>
          <a:prstGeom prst="rect">
            <a:avLst/>
          </a:prstGeom>
        </p:spPr>
      </p:pic>
      <p:sp>
        <p:nvSpPr>
          <p:cNvPr id="12" name="CuadroTexto 11">
            <a:extLst>
              <a:ext uri="{FF2B5EF4-FFF2-40B4-BE49-F238E27FC236}">
                <a16:creationId xmlns:a16="http://schemas.microsoft.com/office/drawing/2014/main" id="{A1FBD459-B29E-3D44-D392-F707A6972692}"/>
              </a:ext>
            </a:extLst>
          </p:cNvPr>
          <p:cNvSpPr txBox="1"/>
          <p:nvPr/>
        </p:nvSpPr>
        <p:spPr>
          <a:xfrm>
            <a:off x="1835696" y="2708920"/>
            <a:ext cx="6984776" cy="2616101"/>
          </a:xfrm>
          <a:prstGeom prst="rect">
            <a:avLst/>
          </a:prstGeom>
          <a:noFill/>
        </p:spPr>
        <p:txBody>
          <a:bodyPr wrap="square">
            <a:spAutoFit/>
          </a:bodyPr>
          <a:lstStyle/>
          <a:p>
            <a:pPr lvl="0" algn="just">
              <a:lnSpc>
                <a:spcPct val="150000"/>
              </a:lnSpc>
              <a:spcAft>
                <a:spcPts val="1000"/>
              </a:spcAft>
              <a:tabLst>
                <a:tab pos="393700" algn="l"/>
              </a:tabLst>
            </a:pPr>
            <a:r>
              <a:rPr lang="es-DO" sz="2200" dirty="0">
                <a:effectLst/>
                <a:latin typeface="Halvética"/>
                <a:ea typeface="Times New Roman" panose="02020603050405020304" pitchFamily="18" charset="0"/>
                <a:cs typeface="Times New Roman" panose="02020603050405020304" pitchFamily="18" charset="0"/>
              </a:rPr>
              <a:t>En el caso de las evaluaciones en las categorías de "</a:t>
            </a:r>
            <a:r>
              <a:rPr lang="es-DO" sz="2200" b="1" dirty="0">
                <a:effectLst/>
                <a:latin typeface="Halvética"/>
                <a:ea typeface="Times New Roman" panose="02020603050405020304" pitchFamily="18" charset="0"/>
                <a:cs typeface="Times New Roman" panose="02020603050405020304" pitchFamily="18" charset="0"/>
              </a:rPr>
              <a:t>Insatisfactorio</a:t>
            </a:r>
            <a:r>
              <a:rPr lang="es-DO" sz="2200" dirty="0">
                <a:effectLst/>
                <a:latin typeface="Halvética"/>
                <a:ea typeface="Times New Roman" panose="02020603050405020304" pitchFamily="18" charset="0"/>
                <a:cs typeface="Times New Roman" panose="02020603050405020304" pitchFamily="18" charset="0"/>
              </a:rPr>
              <a:t>" o "</a:t>
            </a:r>
            <a:r>
              <a:rPr lang="es-DO" sz="2200" b="1" dirty="0">
                <a:effectLst/>
                <a:latin typeface="Halvética"/>
                <a:ea typeface="Times New Roman" panose="02020603050405020304" pitchFamily="18" charset="0"/>
                <a:cs typeface="Times New Roman" panose="02020603050405020304" pitchFamily="18" charset="0"/>
              </a:rPr>
              <a:t>Deficiente</a:t>
            </a:r>
            <a:r>
              <a:rPr lang="es-DO" sz="2200" dirty="0">
                <a:effectLst/>
                <a:latin typeface="Halvética"/>
                <a:ea typeface="Times New Roman" panose="02020603050405020304" pitchFamily="18" charset="0"/>
                <a:cs typeface="Times New Roman" panose="02020603050405020304" pitchFamily="18" charset="0"/>
              </a:rPr>
              <a:t>", será obligatorio la elaboración y aplicación de un plan de mejora para el personal correspondiente.</a:t>
            </a:r>
          </a:p>
          <a:p>
            <a:pPr algn="just">
              <a:lnSpc>
                <a:spcPct val="150000"/>
              </a:lnSpc>
            </a:pPr>
            <a:r>
              <a:rPr lang="es-DO" dirty="0">
                <a:solidFill>
                  <a:srgbClr val="000000"/>
                </a:solidFill>
                <a:effectLst/>
                <a:latin typeface="Arial" panose="020B0604020202020204" pitchFamily="34" charset="0"/>
                <a:ea typeface="Times New Roman" panose="02020603050405020304" pitchFamily="18" charset="0"/>
              </a:rPr>
              <a:t> </a:t>
            </a:r>
            <a:endParaRPr lang="es-DO"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88953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34566"/>
            <a:ext cx="1512168" cy="1090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magen 1">
            <a:extLst>
              <a:ext uri="{FF2B5EF4-FFF2-40B4-BE49-F238E27FC236}">
                <a16:creationId xmlns:a16="http://schemas.microsoft.com/office/drawing/2014/main" id="{E7D091A4-77AB-7487-CA2D-53BC4C42C5F8}"/>
              </a:ext>
            </a:extLst>
          </p:cNvPr>
          <p:cNvPicPr>
            <a:picLocks noChangeAspect="1"/>
          </p:cNvPicPr>
          <p:nvPr/>
        </p:nvPicPr>
        <p:blipFill>
          <a:blip r:embed="rId3"/>
          <a:stretch>
            <a:fillRect/>
          </a:stretch>
        </p:blipFill>
        <p:spPr>
          <a:xfrm>
            <a:off x="207184" y="1429109"/>
            <a:ext cx="1182727" cy="975445"/>
          </a:xfrm>
          <a:prstGeom prst="rect">
            <a:avLst/>
          </a:prstGeom>
        </p:spPr>
      </p:pic>
      <p:pic>
        <p:nvPicPr>
          <p:cNvPr id="3" name="Imagen 2">
            <a:extLst>
              <a:ext uri="{FF2B5EF4-FFF2-40B4-BE49-F238E27FC236}">
                <a16:creationId xmlns:a16="http://schemas.microsoft.com/office/drawing/2014/main" id="{E705607F-CD18-E665-3091-64DF0EAFC7BF}"/>
              </a:ext>
            </a:extLst>
          </p:cNvPr>
          <p:cNvPicPr>
            <a:picLocks noChangeAspect="1"/>
          </p:cNvPicPr>
          <p:nvPr/>
        </p:nvPicPr>
        <p:blipFill>
          <a:blip r:embed="rId4"/>
          <a:stretch>
            <a:fillRect/>
          </a:stretch>
        </p:blipFill>
        <p:spPr>
          <a:xfrm>
            <a:off x="61066" y="3022117"/>
            <a:ext cx="1201016" cy="1225402"/>
          </a:xfrm>
          <a:prstGeom prst="rect">
            <a:avLst/>
          </a:prstGeom>
        </p:spPr>
      </p:pic>
      <p:pic>
        <p:nvPicPr>
          <p:cNvPr id="4" name="Imagen 3">
            <a:extLst>
              <a:ext uri="{FF2B5EF4-FFF2-40B4-BE49-F238E27FC236}">
                <a16:creationId xmlns:a16="http://schemas.microsoft.com/office/drawing/2014/main" id="{D4AD2EDC-7A84-7AF7-B168-368A0D3B7829}"/>
              </a:ext>
            </a:extLst>
          </p:cNvPr>
          <p:cNvPicPr>
            <a:picLocks noChangeAspect="1"/>
          </p:cNvPicPr>
          <p:nvPr/>
        </p:nvPicPr>
        <p:blipFill>
          <a:blip r:embed="rId5"/>
          <a:stretch>
            <a:fillRect/>
          </a:stretch>
        </p:blipFill>
        <p:spPr>
          <a:xfrm>
            <a:off x="93466" y="4766506"/>
            <a:ext cx="1005927" cy="1012024"/>
          </a:xfrm>
          <a:prstGeom prst="rect">
            <a:avLst/>
          </a:prstGeom>
        </p:spPr>
      </p:pic>
      <p:sp>
        <p:nvSpPr>
          <p:cNvPr id="6" name="CuadroTexto 5">
            <a:extLst>
              <a:ext uri="{FF2B5EF4-FFF2-40B4-BE49-F238E27FC236}">
                <a16:creationId xmlns:a16="http://schemas.microsoft.com/office/drawing/2014/main" id="{403F9CE7-87FC-D0BE-CA80-FC37BFC1341A}"/>
              </a:ext>
            </a:extLst>
          </p:cNvPr>
          <p:cNvSpPr txBox="1"/>
          <p:nvPr/>
        </p:nvSpPr>
        <p:spPr>
          <a:xfrm>
            <a:off x="1691680" y="329910"/>
            <a:ext cx="7272808" cy="954107"/>
          </a:xfrm>
          <a:prstGeom prst="rect">
            <a:avLst/>
          </a:prstGeom>
          <a:noFill/>
          <a:ln>
            <a:solidFill>
              <a:schemeClr val="bg2"/>
            </a:solidFill>
          </a:ln>
        </p:spPr>
        <p:style>
          <a:lnRef idx="3">
            <a:schemeClr val="lt1"/>
          </a:lnRef>
          <a:fillRef idx="1">
            <a:schemeClr val="accent2"/>
          </a:fillRef>
          <a:effectRef idx="1">
            <a:schemeClr val="accent2"/>
          </a:effectRef>
          <a:fontRef idx="minor">
            <a:schemeClr val="lt1"/>
          </a:fontRef>
        </p:style>
        <p:txBody>
          <a:bodyPr wrap="square">
            <a:spAutoFit/>
          </a:bodyPr>
          <a:lstStyle/>
          <a:p>
            <a:pPr algn="ctr">
              <a:spcAft>
                <a:spcPts val="1000"/>
              </a:spcAft>
              <a:tabLst>
                <a:tab pos="139700" algn="l"/>
              </a:tabLst>
            </a:pPr>
            <a:r>
              <a:rPr lang="es-ES" sz="2800" b="1" dirty="0">
                <a:solidFill>
                  <a:schemeClr val="tx1"/>
                </a:solidFill>
                <a:latin typeface="Halvética"/>
                <a:cs typeface="Times New Roman" panose="02020603050405020304" pitchFamily="18" charset="0"/>
              </a:rPr>
              <a:t>PLAN DE MEJORA DEL PERSONAL PARA EL PERSONAL QUE REQUIERE CAPACITACIÓN</a:t>
            </a:r>
          </a:p>
        </p:txBody>
      </p:sp>
      <p:sp>
        <p:nvSpPr>
          <p:cNvPr id="8" name="Rectángulo 7">
            <a:extLst>
              <a:ext uri="{FF2B5EF4-FFF2-40B4-BE49-F238E27FC236}">
                <a16:creationId xmlns:a16="http://schemas.microsoft.com/office/drawing/2014/main" id="{5FB85C59-CFB5-4A09-8365-2FAACCA90E2E}"/>
              </a:ext>
            </a:extLst>
          </p:cNvPr>
          <p:cNvSpPr/>
          <p:nvPr/>
        </p:nvSpPr>
        <p:spPr>
          <a:xfrm>
            <a:off x="1619672" y="1556792"/>
            <a:ext cx="7344816" cy="187220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2200" b="1" dirty="0">
                <a:solidFill>
                  <a:schemeClr val="tx1"/>
                </a:solidFill>
                <a:latin typeface="Halvética"/>
                <a:cs typeface="Arial" panose="020B0604020202020204" pitchFamily="34" charset="0"/>
              </a:rPr>
              <a:t>COMPONENTE No. I </a:t>
            </a:r>
          </a:p>
          <a:p>
            <a:pPr algn="ctr"/>
            <a:r>
              <a:rPr lang="es-ES" sz="2200" dirty="0">
                <a:solidFill>
                  <a:schemeClr val="tx1"/>
                </a:solidFill>
                <a:latin typeface="Halvética"/>
                <a:cs typeface="Arial" panose="020B0604020202020204" pitchFamily="34" charset="0"/>
              </a:rPr>
              <a:t>“CUMPLIMIENTO DEL RÉGIMEN ÉTICO Y DISCIPLINARIO”</a:t>
            </a:r>
          </a:p>
          <a:p>
            <a:pPr algn="ctr"/>
            <a:endParaRPr lang="es-ES" sz="2200" dirty="0">
              <a:solidFill>
                <a:schemeClr val="tx1"/>
              </a:solidFill>
              <a:latin typeface="Halvética"/>
              <a:cs typeface="Arial" panose="020B0604020202020204" pitchFamily="34" charset="0"/>
            </a:endParaRPr>
          </a:p>
          <a:p>
            <a:pPr algn="ctr"/>
            <a:r>
              <a:rPr lang="es-ES" sz="2200" dirty="0">
                <a:solidFill>
                  <a:schemeClr val="tx1"/>
                </a:solidFill>
                <a:latin typeface="Halvética"/>
                <a:cs typeface="Arial" panose="020B0604020202020204" pitchFamily="34" charset="0"/>
              </a:rPr>
              <a:t>Recomienda capacitación en el “</a:t>
            </a:r>
            <a:r>
              <a:rPr lang="es-ES" sz="2200" b="1" dirty="0">
                <a:solidFill>
                  <a:schemeClr val="tx1"/>
                </a:solidFill>
                <a:latin typeface="Halvética"/>
                <a:cs typeface="Arial" panose="020B0604020202020204" pitchFamily="34" charset="0"/>
              </a:rPr>
              <a:t>Taller de Moral y Ética</a:t>
            </a:r>
            <a:r>
              <a:rPr lang="es-ES" sz="2200" dirty="0">
                <a:solidFill>
                  <a:schemeClr val="tx1"/>
                </a:solidFill>
                <a:latin typeface="Halvética"/>
                <a:cs typeface="Arial" panose="020B0604020202020204" pitchFamily="34" charset="0"/>
              </a:rPr>
              <a:t>”</a:t>
            </a:r>
          </a:p>
        </p:txBody>
      </p:sp>
      <p:sp>
        <p:nvSpPr>
          <p:cNvPr id="14" name="Rectángulo 13">
            <a:extLst>
              <a:ext uri="{FF2B5EF4-FFF2-40B4-BE49-F238E27FC236}">
                <a16:creationId xmlns:a16="http://schemas.microsoft.com/office/drawing/2014/main" id="{0DE4B1A0-3CB0-FC0D-83D3-B1F3A086D57F}"/>
              </a:ext>
            </a:extLst>
          </p:cNvPr>
          <p:cNvSpPr/>
          <p:nvPr/>
        </p:nvSpPr>
        <p:spPr>
          <a:xfrm>
            <a:off x="1619672" y="3760391"/>
            <a:ext cx="7344816" cy="218889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2200" b="1" dirty="0">
                <a:solidFill>
                  <a:schemeClr val="tx1"/>
                </a:solidFill>
                <a:latin typeface="Halvética"/>
                <a:cs typeface="Arial" panose="020B0604020202020204" pitchFamily="34" charset="0"/>
              </a:rPr>
              <a:t>COMPONENTE  II </a:t>
            </a:r>
          </a:p>
          <a:p>
            <a:pPr algn="ctr"/>
            <a:r>
              <a:rPr lang="es-ES" sz="2200" dirty="0">
                <a:solidFill>
                  <a:schemeClr val="tx1"/>
                </a:solidFill>
                <a:latin typeface="Halvética"/>
                <a:cs typeface="Arial" panose="020B0604020202020204" pitchFamily="34" charset="0"/>
              </a:rPr>
              <a:t>“APTITUD MILITAR Y CAPACIDAD PARA REALIZAR TRABAJOS”</a:t>
            </a:r>
          </a:p>
          <a:p>
            <a:pPr algn="ctr"/>
            <a:endParaRPr lang="es-ES" sz="2200" dirty="0">
              <a:solidFill>
                <a:schemeClr val="tx1"/>
              </a:solidFill>
              <a:latin typeface="Halvética"/>
              <a:cs typeface="Arial" panose="020B0604020202020204" pitchFamily="34" charset="0"/>
            </a:endParaRPr>
          </a:p>
          <a:p>
            <a:pPr algn="ctr"/>
            <a:r>
              <a:rPr lang="es-ES" sz="2200" dirty="0">
                <a:solidFill>
                  <a:schemeClr val="tx1"/>
                </a:solidFill>
                <a:latin typeface="Halvética"/>
                <a:cs typeface="Arial" panose="020B0604020202020204" pitchFamily="34" charset="0"/>
              </a:rPr>
              <a:t>Recomienda capacitación en el “</a:t>
            </a:r>
            <a:r>
              <a:rPr lang="es-ES" sz="2200" b="1" dirty="0">
                <a:solidFill>
                  <a:schemeClr val="tx1"/>
                </a:solidFill>
                <a:latin typeface="Halvética"/>
                <a:cs typeface="Arial" panose="020B0604020202020204" pitchFamily="34" charset="0"/>
              </a:rPr>
              <a:t>Marco Estratégico Institucional</a:t>
            </a:r>
            <a:r>
              <a:rPr lang="es-ES" sz="2200" dirty="0">
                <a:solidFill>
                  <a:schemeClr val="tx1"/>
                </a:solidFill>
                <a:latin typeface="Halvética"/>
                <a:cs typeface="Arial" panose="020B0604020202020204" pitchFamily="34" charset="0"/>
              </a:rPr>
              <a:t>”</a:t>
            </a:r>
          </a:p>
          <a:p>
            <a:pPr algn="ctr"/>
            <a:endParaRPr lang="es-E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1667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p:cTn id="6" dur="indefinite"/>
                                        <p:tgtEl>
                                          <p:spTgt spid="8"/>
                                        </p:tgtEl>
                                        <p:attrNameLst>
                                          <p:attrName>style.opacity</p:attrName>
                                        </p:attrNameLst>
                                      </p:cBhvr>
                                      <p:to>
                                        <p:strVal val="0.5"/>
                                      </p:to>
                                    </p:set>
                                    <p:animEffect filter="image" prLst="opacity: 0.5">
                                      <p:cBhvr rctx="IE">
                                        <p:cTn id="7" dur="indefinite"/>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34566"/>
            <a:ext cx="1512168" cy="1090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1719352" y="165935"/>
            <a:ext cx="7245136" cy="1082348"/>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spcAft>
                <a:spcPts val="1000"/>
              </a:spcAft>
              <a:tabLst>
                <a:tab pos="139700" algn="l"/>
              </a:tabLst>
            </a:pPr>
            <a:r>
              <a:rPr lang="es-DO" sz="2800" b="1" dirty="0">
                <a:solidFill>
                  <a:schemeClr val="tx1"/>
                </a:solidFill>
                <a:latin typeface="Halvética"/>
                <a:cs typeface="Times New Roman" panose="02020603050405020304" pitchFamily="18" charset="0"/>
              </a:rPr>
              <a:t>RESPONSABLES DEL PROCESO DE LA </a:t>
            </a:r>
          </a:p>
          <a:p>
            <a:pPr algn="ctr">
              <a:spcAft>
                <a:spcPts val="1000"/>
              </a:spcAft>
              <a:tabLst>
                <a:tab pos="139700" algn="l"/>
              </a:tabLst>
            </a:pPr>
            <a:r>
              <a:rPr lang="es-DO" sz="2800" b="1" dirty="0">
                <a:solidFill>
                  <a:schemeClr val="tx1"/>
                </a:solidFill>
                <a:latin typeface="Halvética"/>
                <a:cs typeface="Times New Roman" panose="02020603050405020304" pitchFamily="18" charset="0"/>
              </a:rPr>
              <a:t>EVALACUÓN DE DESEMPEÑO.</a:t>
            </a:r>
            <a:endParaRPr lang="es-ES" sz="2800" b="1" dirty="0">
              <a:solidFill>
                <a:schemeClr val="tx1"/>
              </a:solidFill>
              <a:latin typeface="Halvética"/>
              <a:cs typeface="Times New Roman" panose="02020603050405020304" pitchFamily="18" charset="0"/>
            </a:endParaRPr>
          </a:p>
        </p:txBody>
      </p:sp>
      <p:pic>
        <p:nvPicPr>
          <p:cNvPr id="2" name="Imagen 1">
            <a:extLst>
              <a:ext uri="{FF2B5EF4-FFF2-40B4-BE49-F238E27FC236}">
                <a16:creationId xmlns:a16="http://schemas.microsoft.com/office/drawing/2014/main" id="{E7D091A4-77AB-7487-CA2D-53BC4C42C5F8}"/>
              </a:ext>
            </a:extLst>
          </p:cNvPr>
          <p:cNvPicPr>
            <a:picLocks noChangeAspect="1"/>
          </p:cNvPicPr>
          <p:nvPr/>
        </p:nvPicPr>
        <p:blipFill>
          <a:blip r:embed="rId3"/>
          <a:stretch>
            <a:fillRect/>
          </a:stretch>
        </p:blipFill>
        <p:spPr>
          <a:xfrm>
            <a:off x="207184" y="1429109"/>
            <a:ext cx="1182727" cy="975445"/>
          </a:xfrm>
          <a:prstGeom prst="rect">
            <a:avLst/>
          </a:prstGeom>
        </p:spPr>
      </p:pic>
      <p:pic>
        <p:nvPicPr>
          <p:cNvPr id="3" name="Imagen 2">
            <a:extLst>
              <a:ext uri="{FF2B5EF4-FFF2-40B4-BE49-F238E27FC236}">
                <a16:creationId xmlns:a16="http://schemas.microsoft.com/office/drawing/2014/main" id="{E705607F-CD18-E665-3091-64DF0EAFC7BF}"/>
              </a:ext>
            </a:extLst>
          </p:cNvPr>
          <p:cNvPicPr>
            <a:picLocks noChangeAspect="1"/>
          </p:cNvPicPr>
          <p:nvPr/>
        </p:nvPicPr>
        <p:blipFill>
          <a:blip r:embed="rId4"/>
          <a:stretch>
            <a:fillRect/>
          </a:stretch>
        </p:blipFill>
        <p:spPr>
          <a:xfrm>
            <a:off x="61066" y="3022117"/>
            <a:ext cx="1201016" cy="1225402"/>
          </a:xfrm>
          <a:prstGeom prst="rect">
            <a:avLst/>
          </a:prstGeom>
        </p:spPr>
      </p:pic>
      <p:pic>
        <p:nvPicPr>
          <p:cNvPr id="4" name="Imagen 3">
            <a:extLst>
              <a:ext uri="{FF2B5EF4-FFF2-40B4-BE49-F238E27FC236}">
                <a16:creationId xmlns:a16="http://schemas.microsoft.com/office/drawing/2014/main" id="{D4AD2EDC-7A84-7AF7-B168-368A0D3B7829}"/>
              </a:ext>
            </a:extLst>
          </p:cNvPr>
          <p:cNvPicPr>
            <a:picLocks noChangeAspect="1"/>
          </p:cNvPicPr>
          <p:nvPr/>
        </p:nvPicPr>
        <p:blipFill>
          <a:blip r:embed="rId5"/>
          <a:stretch>
            <a:fillRect/>
          </a:stretch>
        </p:blipFill>
        <p:spPr>
          <a:xfrm>
            <a:off x="219633" y="4797152"/>
            <a:ext cx="1005927" cy="1012024"/>
          </a:xfrm>
          <a:prstGeom prst="rect">
            <a:avLst/>
          </a:prstGeom>
        </p:spPr>
      </p:pic>
      <p:sp>
        <p:nvSpPr>
          <p:cNvPr id="6" name="CuadroTexto 5">
            <a:extLst>
              <a:ext uri="{FF2B5EF4-FFF2-40B4-BE49-F238E27FC236}">
                <a16:creationId xmlns:a16="http://schemas.microsoft.com/office/drawing/2014/main" id="{68353616-BFEA-59BB-0BEB-8D6E37D354FF}"/>
              </a:ext>
            </a:extLst>
          </p:cNvPr>
          <p:cNvSpPr txBox="1"/>
          <p:nvPr/>
        </p:nvSpPr>
        <p:spPr>
          <a:xfrm>
            <a:off x="1535032" y="1653186"/>
            <a:ext cx="7385285" cy="5095497"/>
          </a:xfrm>
          <a:prstGeom prst="rect">
            <a:avLst/>
          </a:prstGeom>
          <a:noFill/>
        </p:spPr>
        <p:txBody>
          <a:bodyPr wrap="square">
            <a:spAutoFit/>
          </a:bodyPr>
          <a:lstStyle/>
          <a:p>
            <a:pPr lvl="0" algn="just">
              <a:lnSpc>
                <a:spcPct val="115000"/>
              </a:lnSpc>
            </a:pPr>
            <a:endParaRPr lang="es-DO"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lvl="0" indent="-457200" algn="just">
              <a:lnSpc>
                <a:spcPct val="115000"/>
              </a:lnSpc>
              <a:buFont typeface="+mj-lt"/>
              <a:buAutoNum type="arabicParenR"/>
            </a:pPr>
            <a:r>
              <a:rPr lang="es-DO" sz="2200" b="1" dirty="0">
                <a:effectLst/>
                <a:latin typeface="Halvética"/>
                <a:ea typeface="Calibri" panose="020F0502020204030204" pitchFamily="34" charset="0"/>
                <a:cs typeface="Times New Roman" panose="02020603050405020304" pitchFamily="18" charset="0"/>
              </a:rPr>
              <a:t>El J-1, Director de Personal del Estado Mayor Conjunto del Ministerio de Defensa, </a:t>
            </a:r>
            <a:r>
              <a:rPr lang="es-DO" sz="2200" dirty="0">
                <a:latin typeface="Halvética"/>
                <a:ea typeface="Calibri" panose="020F0502020204030204" pitchFamily="34" charset="0"/>
                <a:cs typeface="Times New Roman" panose="02020603050405020304" pitchFamily="18" charset="0"/>
              </a:rPr>
              <a:t>será</a:t>
            </a:r>
            <a:r>
              <a:rPr lang="es-DO" sz="2200" dirty="0">
                <a:effectLst/>
                <a:latin typeface="Halvética"/>
                <a:ea typeface="Calibri" panose="020F0502020204030204" pitchFamily="34" charset="0"/>
                <a:cs typeface="Times New Roman" panose="02020603050405020304" pitchFamily="18" charset="0"/>
              </a:rPr>
              <a:t> el Supervisor Técnico de lo plasmado en la presente Directiva </a:t>
            </a:r>
          </a:p>
          <a:p>
            <a:pPr marL="457200" lvl="0" indent="-457200" algn="just">
              <a:lnSpc>
                <a:spcPct val="115000"/>
              </a:lnSpc>
              <a:buFont typeface="+mj-lt"/>
              <a:buAutoNum type="arabicParenR"/>
            </a:pPr>
            <a:endParaRPr lang="es-DO" sz="2200" dirty="0">
              <a:effectLst/>
              <a:latin typeface="Halvética"/>
              <a:ea typeface="Calibri" panose="020F0502020204030204" pitchFamily="34" charset="0"/>
              <a:cs typeface="Times New Roman" panose="02020603050405020304" pitchFamily="18" charset="0"/>
            </a:endParaRPr>
          </a:p>
          <a:p>
            <a:pPr marL="457200" lvl="0" indent="-457200" algn="just">
              <a:lnSpc>
                <a:spcPct val="115000"/>
              </a:lnSpc>
              <a:buFont typeface="+mj-lt"/>
              <a:buAutoNum type="arabicParenR"/>
            </a:pPr>
            <a:r>
              <a:rPr lang="es-DO" sz="2200" b="1" dirty="0">
                <a:effectLst/>
                <a:latin typeface="Halvética"/>
                <a:ea typeface="Calibri" panose="020F0502020204030204" pitchFamily="34" charset="0"/>
                <a:cs typeface="Times New Roman" panose="02020603050405020304" pitchFamily="18" charset="0"/>
              </a:rPr>
              <a:t>Los Directores (o el equivalente) de RR.HH. de las instituciones castrense, dependencias del MIDE y las dependencias de Seguridad en Apoyo a las Administraciones Públicas y Privada</a:t>
            </a:r>
            <a:r>
              <a:rPr lang="es-DO" sz="2200" dirty="0">
                <a:effectLst/>
                <a:latin typeface="Halvética"/>
                <a:ea typeface="Calibri" panose="020F0502020204030204" pitchFamily="34" charset="0"/>
                <a:cs typeface="Times New Roman" panose="02020603050405020304" pitchFamily="18" charset="0"/>
              </a:rPr>
              <a:t>, serán responsable de llevar a cabo el proceso de la evaluaci</a:t>
            </a:r>
            <a:r>
              <a:rPr lang="es-DO" sz="2200" dirty="0">
                <a:latin typeface="Halvética"/>
                <a:ea typeface="Calibri" panose="020F0502020204030204" pitchFamily="34" charset="0"/>
                <a:cs typeface="Times New Roman" panose="02020603050405020304" pitchFamily="18" charset="0"/>
              </a:rPr>
              <a:t>ón del personal adscrito a la misma. (</a:t>
            </a:r>
            <a:r>
              <a:rPr lang="es-DO" sz="2200" b="1" dirty="0">
                <a:latin typeface="Halvética"/>
                <a:ea typeface="Calibri" panose="020F0502020204030204" pitchFamily="34" charset="0"/>
                <a:cs typeface="Times New Roman" panose="02020603050405020304" pitchFamily="18" charset="0"/>
              </a:rPr>
              <a:t>Ver la Directiva No.9-2023 y la Circular No.2-2023-MIDE y el procedimiento de la Evaluación de Desempeño</a:t>
            </a:r>
            <a:r>
              <a:rPr lang="es-DO" sz="2200" dirty="0">
                <a:latin typeface="Halvética"/>
                <a:ea typeface="Calibri" panose="020F0502020204030204" pitchFamily="34" charset="0"/>
                <a:cs typeface="Times New Roman" panose="02020603050405020304" pitchFamily="18" charset="0"/>
              </a:rPr>
              <a:t>).</a:t>
            </a:r>
            <a:endParaRPr lang="es-DO" sz="2200" dirty="0">
              <a:effectLst/>
              <a:latin typeface="Halvética"/>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791003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34566"/>
            <a:ext cx="1512168" cy="1090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1653034" y="104801"/>
            <a:ext cx="7245136" cy="830997"/>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spcAft>
                <a:spcPts val="1000"/>
              </a:spcAft>
              <a:tabLst>
                <a:tab pos="139700" algn="l"/>
              </a:tabLst>
            </a:pPr>
            <a:r>
              <a:rPr lang="es-DO" sz="2400" b="1" dirty="0">
                <a:solidFill>
                  <a:schemeClr val="tx1"/>
                </a:solidFill>
                <a:latin typeface="Halvética"/>
                <a:cs typeface="Times New Roman" panose="02020603050405020304" pitchFamily="18" charset="0"/>
              </a:rPr>
              <a:t>FASES DE EJECUCIÓN DEL PROCESO DE EVALUACIÓN DE DESEMPEÑO AL PERSONAL DE LAS FF.AA.</a:t>
            </a:r>
            <a:endParaRPr lang="es-ES" sz="2400" b="1" dirty="0">
              <a:solidFill>
                <a:schemeClr val="tx1"/>
              </a:solidFill>
              <a:latin typeface="Halvética"/>
              <a:cs typeface="Times New Roman" panose="02020603050405020304" pitchFamily="18" charset="0"/>
            </a:endParaRPr>
          </a:p>
        </p:txBody>
      </p:sp>
      <p:pic>
        <p:nvPicPr>
          <p:cNvPr id="2" name="Imagen 1">
            <a:extLst>
              <a:ext uri="{FF2B5EF4-FFF2-40B4-BE49-F238E27FC236}">
                <a16:creationId xmlns:a16="http://schemas.microsoft.com/office/drawing/2014/main" id="{E7D091A4-77AB-7487-CA2D-53BC4C42C5F8}"/>
              </a:ext>
            </a:extLst>
          </p:cNvPr>
          <p:cNvPicPr>
            <a:picLocks noChangeAspect="1"/>
          </p:cNvPicPr>
          <p:nvPr/>
        </p:nvPicPr>
        <p:blipFill>
          <a:blip r:embed="rId3"/>
          <a:stretch>
            <a:fillRect/>
          </a:stretch>
        </p:blipFill>
        <p:spPr>
          <a:xfrm>
            <a:off x="207184" y="1429109"/>
            <a:ext cx="1182727" cy="975445"/>
          </a:xfrm>
          <a:prstGeom prst="rect">
            <a:avLst/>
          </a:prstGeom>
        </p:spPr>
      </p:pic>
      <p:pic>
        <p:nvPicPr>
          <p:cNvPr id="3" name="Imagen 2">
            <a:extLst>
              <a:ext uri="{FF2B5EF4-FFF2-40B4-BE49-F238E27FC236}">
                <a16:creationId xmlns:a16="http://schemas.microsoft.com/office/drawing/2014/main" id="{E705607F-CD18-E665-3091-64DF0EAFC7BF}"/>
              </a:ext>
            </a:extLst>
          </p:cNvPr>
          <p:cNvPicPr>
            <a:picLocks noChangeAspect="1"/>
          </p:cNvPicPr>
          <p:nvPr/>
        </p:nvPicPr>
        <p:blipFill>
          <a:blip r:embed="rId4"/>
          <a:stretch>
            <a:fillRect/>
          </a:stretch>
        </p:blipFill>
        <p:spPr>
          <a:xfrm>
            <a:off x="61066" y="3022117"/>
            <a:ext cx="1201016" cy="1225402"/>
          </a:xfrm>
          <a:prstGeom prst="rect">
            <a:avLst/>
          </a:prstGeom>
        </p:spPr>
      </p:pic>
      <p:pic>
        <p:nvPicPr>
          <p:cNvPr id="4" name="Imagen 3">
            <a:extLst>
              <a:ext uri="{FF2B5EF4-FFF2-40B4-BE49-F238E27FC236}">
                <a16:creationId xmlns:a16="http://schemas.microsoft.com/office/drawing/2014/main" id="{D4AD2EDC-7A84-7AF7-B168-368A0D3B7829}"/>
              </a:ext>
            </a:extLst>
          </p:cNvPr>
          <p:cNvPicPr>
            <a:picLocks noChangeAspect="1"/>
          </p:cNvPicPr>
          <p:nvPr/>
        </p:nvPicPr>
        <p:blipFill>
          <a:blip r:embed="rId5"/>
          <a:stretch>
            <a:fillRect/>
          </a:stretch>
        </p:blipFill>
        <p:spPr>
          <a:xfrm>
            <a:off x="93466" y="4766506"/>
            <a:ext cx="1005927" cy="1012024"/>
          </a:xfrm>
          <a:prstGeom prst="rect">
            <a:avLst/>
          </a:prstGeom>
        </p:spPr>
      </p:pic>
      <p:sp>
        <p:nvSpPr>
          <p:cNvPr id="9" name="CuadroTexto 8">
            <a:extLst>
              <a:ext uri="{FF2B5EF4-FFF2-40B4-BE49-F238E27FC236}">
                <a16:creationId xmlns:a16="http://schemas.microsoft.com/office/drawing/2014/main" id="{E0CEE216-E79F-0E6F-400A-74ADE980CB9F}"/>
              </a:ext>
            </a:extLst>
          </p:cNvPr>
          <p:cNvSpPr txBox="1"/>
          <p:nvPr/>
        </p:nvSpPr>
        <p:spPr>
          <a:xfrm>
            <a:off x="1653034" y="1177300"/>
            <a:ext cx="7461160" cy="4315027"/>
          </a:xfrm>
          <a:prstGeom prst="rect">
            <a:avLst/>
          </a:prstGeom>
          <a:noFill/>
        </p:spPr>
        <p:txBody>
          <a:bodyPr wrap="square">
            <a:spAutoFit/>
          </a:bodyPr>
          <a:lstStyle/>
          <a:p>
            <a:pPr marL="285750" marR="45720" lvl="0" indent="-285750" algn="just" defTabSz="914400" rtl="0" eaLnBrk="1" fontAlgn="auto" latinLnBrk="0" hangingPunct="1">
              <a:lnSpc>
                <a:spcPct val="200000"/>
              </a:lnSpc>
              <a:spcBef>
                <a:spcPts val="0"/>
              </a:spcBef>
              <a:spcAft>
                <a:spcPts val="0"/>
              </a:spcAft>
              <a:buClrTx/>
              <a:buSzPct val="95000"/>
              <a:buFont typeface="Wingdings" panose="05000000000000000000" pitchFamily="2" charset="2"/>
              <a:buChar char="Ø"/>
              <a:tabLst/>
              <a:defRPr/>
            </a:pPr>
            <a:r>
              <a:rPr kumimoji="0" lang="es-DO" sz="2000" b="1" i="0" u="none" strike="noStrike" kern="1200" cap="none" spc="0" normalizeH="0" baseline="0" noProof="0" dirty="0">
                <a:ln>
                  <a:noFill/>
                </a:ln>
                <a:effectLst/>
                <a:uLnTx/>
                <a:uFillTx/>
                <a:latin typeface="Halvética"/>
                <a:cs typeface="Arial" pitchFamily="34" charset="0"/>
              </a:rPr>
              <a:t>Fase I.- Preparatoria</a:t>
            </a:r>
            <a:r>
              <a:rPr kumimoji="0" lang="es-DO" sz="2000" i="0" u="none" strike="noStrike" kern="1200" cap="none" spc="0" normalizeH="0" baseline="0" noProof="0" dirty="0">
                <a:ln>
                  <a:noFill/>
                </a:ln>
                <a:effectLst/>
                <a:uLnTx/>
                <a:uFillTx/>
                <a:latin typeface="Halvética"/>
                <a:cs typeface="Arial" pitchFamily="34" charset="0"/>
              </a:rPr>
              <a:t> (1-6 </a:t>
            </a:r>
            <a:r>
              <a:rPr kumimoji="0" lang="es-DO" sz="2000" i="0" u="none" strike="noStrike" kern="1200" cap="none" spc="0" normalizeH="0" noProof="0" dirty="0">
                <a:ln>
                  <a:noFill/>
                </a:ln>
                <a:effectLst/>
                <a:uLnTx/>
                <a:uFillTx/>
                <a:latin typeface="Halvética"/>
                <a:cs typeface="Arial" pitchFamily="34" charset="0"/>
              </a:rPr>
              <a:t>al 10-7-2023</a:t>
            </a:r>
            <a:r>
              <a:rPr kumimoji="0" lang="es-DO" sz="2000" i="0" u="none" strike="noStrike" kern="1200" cap="none" spc="0" normalizeH="0" baseline="0" noProof="0" dirty="0">
                <a:ln>
                  <a:noFill/>
                </a:ln>
                <a:effectLst/>
                <a:uLnTx/>
                <a:uFillTx/>
                <a:latin typeface="Halvética"/>
                <a:cs typeface="Arial" pitchFamily="34" charset="0"/>
              </a:rPr>
              <a:t>).</a:t>
            </a:r>
          </a:p>
          <a:p>
            <a:pPr marL="742950" marR="45720" lvl="1" indent="-285750" algn="just" defTabSz="914400">
              <a:lnSpc>
                <a:spcPct val="200000"/>
              </a:lnSpc>
              <a:buSzPct val="95000"/>
              <a:buFont typeface="Wingdings" panose="05000000000000000000" pitchFamily="2" charset="2"/>
              <a:buChar char="Ø"/>
              <a:defRPr/>
            </a:pPr>
            <a:r>
              <a:rPr kumimoji="0" lang="es-DO" sz="2000" i="0" u="none" strike="noStrike" kern="1200" cap="none" spc="0" normalizeH="0" baseline="0" noProof="0" dirty="0">
                <a:ln>
                  <a:noFill/>
                </a:ln>
                <a:effectLst/>
                <a:uLnTx/>
                <a:uFillTx/>
                <a:latin typeface="Halvética"/>
                <a:cs typeface="Arial" pitchFamily="34" charset="0"/>
              </a:rPr>
              <a:t> Inducción y Capacitación.</a:t>
            </a:r>
          </a:p>
          <a:p>
            <a:pPr marL="742950" marR="45720" lvl="1" indent="-285750" algn="just" defTabSz="914400">
              <a:lnSpc>
                <a:spcPct val="200000"/>
              </a:lnSpc>
              <a:buSzPct val="95000"/>
              <a:buFont typeface="Wingdings" panose="05000000000000000000" pitchFamily="2" charset="2"/>
              <a:buChar char="Ø"/>
              <a:defRPr/>
            </a:pPr>
            <a:r>
              <a:rPr kumimoji="0" lang="es-DO" sz="2000" i="0" u="none" strike="noStrike" kern="1200" cap="none" spc="0" normalizeH="0" baseline="0" noProof="0" dirty="0">
                <a:ln>
                  <a:noFill/>
                </a:ln>
                <a:effectLst/>
                <a:uLnTx/>
                <a:uFillTx/>
                <a:latin typeface="Halvética"/>
                <a:cs typeface="Arial" pitchFamily="34" charset="0"/>
              </a:rPr>
              <a:t> Planificación de la Evaluación. </a:t>
            </a:r>
          </a:p>
          <a:p>
            <a:pPr marL="285750" marR="45720" lvl="0" indent="-285750" algn="just" defTabSz="914400" rtl="0" eaLnBrk="1" fontAlgn="auto" latinLnBrk="0" hangingPunct="1">
              <a:lnSpc>
                <a:spcPct val="200000"/>
              </a:lnSpc>
              <a:spcBef>
                <a:spcPts val="0"/>
              </a:spcBef>
              <a:spcAft>
                <a:spcPts val="0"/>
              </a:spcAft>
              <a:buClrTx/>
              <a:buSzPct val="95000"/>
              <a:buFont typeface="Wingdings" panose="05000000000000000000" pitchFamily="2" charset="2"/>
              <a:buChar char="Ø"/>
              <a:tabLst/>
              <a:defRPr/>
            </a:pPr>
            <a:r>
              <a:rPr kumimoji="0" lang="es-DO" sz="2000" b="1" i="0" u="none" strike="noStrike" kern="1200" cap="none" spc="0" normalizeH="0" baseline="0" noProof="0" dirty="0">
                <a:ln>
                  <a:noFill/>
                </a:ln>
                <a:effectLst/>
                <a:uLnTx/>
                <a:uFillTx/>
                <a:latin typeface="Halvética"/>
                <a:cs typeface="Arial" pitchFamily="34" charset="0"/>
              </a:rPr>
              <a:t>Fase II.- Ejecución:</a:t>
            </a:r>
            <a:r>
              <a:rPr kumimoji="0" lang="es-DO" sz="2000" i="0" u="none" strike="noStrike" kern="1200" cap="none" spc="0" normalizeH="0" baseline="0" noProof="0" dirty="0">
                <a:ln>
                  <a:noFill/>
                </a:ln>
                <a:effectLst/>
                <a:uLnTx/>
                <a:uFillTx/>
                <a:latin typeface="Halvética"/>
                <a:cs typeface="Arial" pitchFamily="34" charset="0"/>
              </a:rPr>
              <a:t> (20-7 al 16-9-2023). </a:t>
            </a:r>
          </a:p>
          <a:p>
            <a:pPr marL="285750" marR="45720" lvl="0" indent="-285750" algn="just" defTabSz="914400" rtl="0" eaLnBrk="1" fontAlgn="auto" latinLnBrk="0" hangingPunct="1">
              <a:lnSpc>
                <a:spcPct val="200000"/>
              </a:lnSpc>
              <a:spcBef>
                <a:spcPts val="0"/>
              </a:spcBef>
              <a:spcAft>
                <a:spcPts val="0"/>
              </a:spcAft>
              <a:buClrTx/>
              <a:buSzPct val="95000"/>
              <a:buFont typeface="Wingdings" panose="05000000000000000000" pitchFamily="2" charset="2"/>
              <a:buChar char="Ø"/>
              <a:tabLst/>
              <a:defRPr/>
            </a:pPr>
            <a:r>
              <a:rPr kumimoji="0" lang="es-DO" sz="2000" b="1" i="0" u="none" strike="noStrike" kern="1200" cap="none" spc="0" normalizeH="0" baseline="0" noProof="0" dirty="0">
                <a:ln>
                  <a:noFill/>
                </a:ln>
                <a:effectLst/>
                <a:uLnTx/>
                <a:uFillTx/>
                <a:latin typeface="Halvética"/>
                <a:cs typeface="Arial" pitchFamily="34" charset="0"/>
              </a:rPr>
              <a:t>Fase III.- Análisis de Datos: </a:t>
            </a:r>
            <a:r>
              <a:rPr kumimoji="0" lang="es-DO" sz="2000" i="0" u="none" strike="noStrike" kern="1200" cap="none" spc="0" normalizeH="0" baseline="0" noProof="0" dirty="0">
                <a:ln>
                  <a:noFill/>
                </a:ln>
                <a:effectLst/>
                <a:uLnTx/>
                <a:uFillTx/>
                <a:latin typeface="Halvética"/>
                <a:cs typeface="Arial" pitchFamily="34" charset="0"/>
              </a:rPr>
              <a:t>(17-9 al </a:t>
            </a:r>
            <a:r>
              <a:rPr lang="es-DO" sz="2000" dirty="0">
                <a:latin typeface="Halvética"/>
                <a:cs typeface="Arial" pitchFamily="34" charset="0"/>
              </a:rPr>
              <a:t>25-10</a:t>
            </a:r>
            <a:r>
              <a:rPr kumimoji="0" lang="es-DO" sz="2000" i="0" u="none" strike="noStrike" kern="1200" cap="none" spc="0" normalizeH="0" baseline="0" noProof="0" dirty="0">
                <a:ln>
                  <a:noFill/>
                </a:ln>
                <a:effectLst/>
                <a:uLnTx/>
                <a:uFillTx/>
                <a:latin typeface="Halvética"/>
                <a:cs typeface="Arial" pitchFamily="34" charset="0"/>
              </a:rPr>
              <a:t>-2023). </a:t>
            </a:r>
          </a:p>
          <a:p>
            <a:pPr marL="285750" marR="45720" lvl="0" indent="-285750" algn="just" defTabSz="914400" rtl="0" eaLnBrk="1" fontAlgn="auto" latinLnBrk="0" hangingPunct="1">
              <a:lnSpc>
                <a:spcPct val="200000"/>
              </a:lnSpc>
              <a:spcBef>
                <a:spcPts val="0"/>
              </a:spcBef>
              <a:spcAft>
                <a:spcPts val="0"/>
              </a:spcAft>
              <a:buClrTx/>
              <a:buSzPct val="95000"/>
              <a:buFont typeface="Wingdings" panose="05000000000000000000" pitchFamily="2" charset="2"/>
              <a:buChar char="Ø"/>
              <a:tabLst/>
              <a:defRPr/>
            </a:pPr>
            <a:r>
              <a:rPr kumimoji="0" lang="es-DO" sz="2000" b="1" i="0" u="none" strike="noStrike" kern="1200" cap="none" spc="0" normalizeH="0" baseline="0" noProof="0" dirty="0">
                <a:ln>
                  <a:noFill/>
                </a:ln>
                <a:effectLst/>
                <a:uLnTx/>
                <a:uFillTx/>
                <a:latin typeface="Halvética"/>
                <a:cs typeface="Arial" pitchFamily="34" charset="0"/>
              </a:rPr>
              <a:t>Fase IV.- Cierre del Proceso:</a:t>
            </a:r>
            <a:r>
              <a:rPr kumimoji="0" lang="es-DO" sz="2000" i="0" u="none" strike="noStrike" kern="1200" cap="none" spc="0" normalizeH="0" baseline="0" noProof="0" dirty="0">
                <a:ln>
                  <a:noFill/>
                </a:ln>
                <a:effectLst/>
                <a:uLnTx/>
                <a:uFillTx/>
                <a:latin typeface="Halvética"/>
                <a:cs typeface="Arial" pitchFamily="34" charset="0"/>
              </a:rPr>
              <a:t> (26-10 al 30-11-2023). </a:t>
            </a:r>
          </a:p>
          <a:p>
            <a:pPr marL="285750" marR="45720" lvl="0" indent="-285750" algn="just" defTabSz="914400" rtl="0" eaLnBrk="1" fontAlgn="auto" latinLnBrk="0" hangingPunct="1">
              <a:lnSpc>
                <a:spcPct val="200000"/>
              </a:lnSpc>
              <a:spcBef>
                <a:spcPts val="0"/>
              </a:spcBef>
              <a:spcAft>
                <a:spcPts val="0"/>
              </a:spcAft>
              <a:buClrTx/>
              <a:buSzPct val="95000"/>
              <a:buFont typeface="Wingdings" panose="05000000000000000000" pitchFamily="2" charset="2"/>
              <a:buChar char="Ø"/>
              <a:tabLst/>
              <a:defRPr/>
            </a:pPr>
            <a:r>
              <a:rPr kumimoji="0" lang="es-DO" sz="2000" b="1" i="0" u="none" strike="noStrike" kern="1200" cap="none" spc="0" normalizeH="0" baseline="0" noProof="0" dirty="0">
                <a:ln>
                  <a:noFill/>
                </a:ln>
                <a:effectLst/>
                <a:uLnTx/>
                <a:uFillTx/>
                <a:latin typeface="Halvética"/>
                <a:cs typeface="Arial" pitchFamily="34" charset="0"/>
              </a:rPr>
              <a:t>Conclusión: </a:t>
            </a:r>
            <a:r>
              <a:rPr lang="es-DO" sz="2000" dirty="0">
                <a:latin typeface="Halvética"/>
                <a:cs typeface="Arial" pitchFamily="34" charset="0"/>
              </a:rPr>
              <a:t>E</a:t>
            </a:r>
            <a:r>
              <a:rPr kumimoji="0" lang="es-DO" sz="2000" i="0" u="none" strike="noStrike" kern="1200" cap="none" spc="0" normalizeH="0" baseline="0" noProof="0" dirty="0" err="1">
                <a:ln>
                  <a:noFill/>
                </a:ln>
                <a:effectLst/>
                <a:uLnTx/>
                <a:uFillTx/>
                <a:latin typeface="Halvética"/>
                <a:cs typeface="Arial" pitchFamily="34" charset="0"/>
              </a:rPr>
              <a:t>ntrega</a:t>
            </a:r>
            <a:r>
              <a:rPr kumimoji="0" lang="es-DO" sz="2000" i="0" u="none" strike="noStrike" kern="1200" cap="none" spc="0" normalizeH="0" noProof="0" dirty="0">
                <a:ln>
                  <a:noFill/>
                </a:ln>
                <a:effectLst/>
                <a:uLnTx/>
                <a:uFillTx/>
                <a:latin typeface="Halvética"/>
                <a:cs typeface="Arial" pitchFamily="34" charset="0"/>
              </a:rPr>
              <a:t> de informe final y </a:t>
            </a:r>
            <a:r>
              <a:rPr lang="es-DO" sz="2000" baseline="0" dirty="0">
                <a:latin typeface="Halvética"/>
                <a:cs typeface="Arial" pitchFamily="34" charset="0"/>
              </a:rPr>
              <a:t>Lecciones Aprendidas</a:t>
            </a:r>
            <a:endParaRPr kumimoji="0" lang="es-DO" sz="2000" i="0" u="none" strike="noStrike" kern="1200" cap="none" spc="0" normalizeH="0" baseline="0" noProof="0" dirty="0">
              <a:ln>
                <a:noFill/>
              </a:ln>
              <a:effectLst/>
              <a:uLnTx/>
              <a:uFillTx/>
              <a:latin typeface="Halvética"/>
              <a:cs typeface="Arial" pitchFamily="34" charset="0"/>
            </a:endParaRPr>
          </a:p>
        </p:txBody>
      </p:sp>
    </p:spTree>
    <p:extLst>
      <p:ext uri="{BB962C8B-B14F-4D97-AF65-F5344CB8AC3E}">
        <p14:creationId xmlns:p14="http://schemas.microsoft.com/office/powerpoint/2010/main" val="6225344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34566"/>
            <a:ext cx="1368152" cy="1090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magen 1">
            <a:extLst>
              <a:ext uri="{FF2B5EF4-FFF2-40B4-BE49-F238E27FC236}">
                <a16:creationId xmlns:a16="http://schemas.microsoft.com/office/drawing/2014/main" id="{E7D091A4-77AB-7487-CA2D-53BC4C42C5F8}"/>
              </a:ext>
            </a:extLst>
          </p:cNvPr>
          <p:cNvPicPr>
            <a:picLocks noChangeAspect="1"/>
          </p:cNvPicPr>
          <p:nvPr/>
        </p:nvPicPr>
        <p:blipFill>
          <a:blip r:embed="rId3"/>
          <a:stretch>
            <a:fillRect/>
          </a:stretch>
        </p:blipFill>
        <p:spPr>
          <a:xfrm>
            <a:off x="207184" y="1429109"/>
            <a:ext cx="1182727" cy="975445"/>
          </a:xfrm>
          <a:prstGeom prst="rect">
            <a:avLst/>
          </a:prstGeom>
        </p:spPr>
      </p:pic>
      <p:pic>
        <p:nvPicPr>
          <p:cNvPr id="3" name="Imagen 2">
            <a:extLst>
              <a:ext uri="{FF2B5EF4-FFF2-40B4-BE49-F238E27FC236}">
                <a16:creationId xmlns:a16="http://schemas.microsoft.com/office/drawing/2014/main" id="{E705607F-CD18-E665-3091-64DF0EAFC7BF}"/>
              </a:ext>
            </a:extLst>
          </p:cNvPr>
          <p:cNvPicPr>
            <a:picLocks noChangeAspect="1"/>
          </p:cNvPicPr>
          <p:nvPr/>
        </p:nvPicPr>
        <p:blipFill>
          <a:blip r:embed="rId4"/>
          <a:stretch>
            <a:fillRect/>
          </a:stretch>
        </p:blipFill>
        <p:spPr>
          <a:xfrm>
            <a:off x="179512" y="3068960"/>
            <a:ext cx="1201016" cy="1225402"/>
          </a:xfrm>
          <a:prstGeom prst="rect">
            <a:avLst/>
          </a:prstGeom>
        </p:spPr>
      </p:pic>
      <p:pic>
        <p:nvPicPr>
          <p:cNvPr id="4" name="Imagen 3">
            <a:extLst>
              <a:ext uri="{FF2B5EF4-FFF2-40B4-BE49-F238E27FC236}">
                <a16:creationId xmlns:a16="http://schemas.microsoft.com/office/drawing/2014/main" id="{D4AD2EDC-7A84-7AF7-B168-368A0D3B7829}"/>
              </a:ext>
            </a:extLst>
          </p:cNvPr>
          <p:cNvPicPr>
            <a:picLocks noChangeAspect="1"/>
          </p:cNvPicPr>
          <p:nvPr/>
        </p:nvPicPr>
        <p:blipFill>
          <a:blip r:embed="rId5"/>
          <a:stretch>
            <a:fillRect/>
          </a:stretch>
        </p:blipFill>
        <p:spPr>
          <a:xfrm>
            <a:off x="256155" y="5032210"/>
            <a:ext cx="1005927" cy="1012024"/>
          </a:xfrm>
          <a:prstGeom prst="rect">
            <a:avLst/>
          </a:prstGeom>
        </p:spPr>
      </p:pic>
      <p:sp>
        <p:nvSpPr>
          <p:cNvPr id="9" name="CuadroTexto 8">
            <a:extLst>
              <a:ext uri="{FF2B5EF4-FFF2-40B4-BE49-F238E27FC236}">
                <a16:creationId xmlns:a16="http://schemas.microsoft.com/office/drawing/2014/main" id="{364B9FC0-694E-95BA-9FF0-33D5114B629F}"/>
              </a:ext>
            </a:extLst>
          </p:cNvPr>
          <p:cNvSpPr txBox="1"/>
          <p:nvPr/>
        </p:nvSpPr>
        <p:spPr>
          <a:xfrm>
            <a:off x="1711264" y="2071648"/>
            <a:ext cx="6650816" cy="400110"/>
          </a:xfrm>
          <a:prstGeom prst="rect">
            <a:avLst/>
          </a:prstGeom>
          <a:noFill/>
        </p:spPr>
        <p:txBody>
          <a:bodyPr wrap="square">
            <a:spAutoFit/>
          </a:bodyPr>
          <a:lstStyle/>
          <a:p>
            <a:pPr marL="342900" marR="45720" lvl="0" indent="-342900" algn="just">
              <a:buClr>
                <a:schemeClr val="accent3"/>
              </a:buClr>
              <a:buSzPct val="95000"/>
              <a:buFont typeface="Wingdings" panose="05000000000000000000" pitchFamily="2" charset="2"/>
              <a:buChar char="§"/>
              <a:defRPr/>
            </a:pPr>
            <a:endParaRPr lang="es-ES" sz="2000" b="1" dirty="0">
              <a:solidFill>
                <a:schemeClr val="bg1"/>
              </a:solidFill>
              <a:latin typeface="Arial" pitchFamily="34" charset="0"/>
              <a:cs typeface="Arial" pitchFamily="34" charset="0"/>
            </a:endParaRPr>
          </a:p>
        </p:txBody>
      </p:sp>
      <p:pic>
        <p:nvPicPr>
          <p:cNvPr id="5" name="Imagen 4">
            <a:extLst>
              <a:ext uri="{FF2B5EF4-FFF2-40B4-BE49-F238E27FC236}">
                <a16:creationId xmlns:a16="http://schemas.microsoft.com/office/drawing/2014/main" id="{345432C5-3F4B-CF68-8E32-EE4677F58E34}"/>
              </a:ext>
            </a:extLst>
          </p:cNvPr>
          <p:cNvPicPr>
            <a:picLocks noChangeAspect="1"/>
          </p:cNvPicPr>
          <p:nvPr/>
        </p:nvPicPr>
        <p:blipFill>
          <a:blip r:embed="rId6"/>
          <a:stretch>
            <a:fillRect/>
          </a:stretch>
        </p:blipFill>
        <p:spPr>
          <a:xfrm>
            <a:off x="1835695" y="404664"/>
            <a:ext cx="7052149" cy="6048672"/>
          </a:xfrm>
          <a:prstGeom prst="rect">
            <a:avLst/>
          </a:prstGeom>
        </p:spPr>
      </p:pic>
    </p:spTree>
    <p:extLst>
      <p:ext uri="{BB962C8B-B14F-4D97-AF65-F5344CB8AC3E}">
        <p14:creationId xmlns:p14="http://schemas.microsoft.com/office/powerpoint/2010/main" val="21324347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34566"/>
            <a:ext cx="1512168" cy="1090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2591780" y="218319"/>
            <a:ext cx="5472608" cy="523220"/>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spcAft>
                <a:spcPts val="1000"/>
              </a:spcAft>
              <a:tabLst>
                <a:tab pos="139700" algn="l"/>
              </a:tabLst>
            </a:pPr>
            <a:r>
              <a:rPr lang="es-DO" sz="2800" b="1" dirty="0">
                <a:solidFill>
                  <a:schemeClr val="tx1"/>
                </a:solidFill>
                <a:latin typeface="Halvética"/>
                <a:cs typeface="Times New Roman" panose="02020603050405020304" pitchFamily="18" charset="0"/>
              </a:rPr>
              <a:t>LECCIONES APRENDIDAS</a:t>
            </a:r>
            <a:endParaRPr lang="es-ES" sz="2800" b="1" dirty="0">
              <a:solidFill>
                <a:schemeClr val="tx1"/>
              </a:solidFill>
              <a:latin typeface="Halvética"/>
              <a:cs typeface="Times New Roman" panose="02020603050405020304" pitchFamily="18" charset="0"/>
            </a:endParaRPr>
          </a:p>
        </p:txBody>
      </p:sp>
      <p:pic>
        <p:nvPicPr>
          <p:cNvPr id="2" name="Imagen 1">
            <a:extLst>
              <a:ext uri="{FF2B5EF4-FFF2-40B4-BE49-F238E27FC236}">
                <a16:creationId xmlns:a16="http://schemas.microsoft.com/office/drawing/2014/main" id="{E7D091A4-77AB-7487-CA2D-53BC4C42C5F8}"/>
              </a:ext>
            </a:extLst>
          </p:cNvPr>
          <p:cNvPicPr>
            <a:picLocks noChangeAspect="1"/>
          </p:cNvPicPr>
          <p:nvPr/>
        </p:nvPicPr>
        <p:blipFill>
          <a:blip r:embed="rId3"/>
          <a:stretch>
            <a:fillRect/>
          </a:stretch>
        </p:blipFill>
        <p:spPr>
          <a:xfrm>
            <a:off x="207184" y="1429109"/>
            <a:ext cx="1182727" cy="975445"/>
          </a:xfrm>
          <a:prstGeom prst="rect">
            <a:avLst/>
          </a:prstGeom>
        </p:spPr>
      </p:pic>
      <p:pic>
        <p:nvPicPr>
          <p:cNvPr id="3" name="Imagen 2">
            <a:extLst>
              <a:ext uri="{FF2B5EF4-FFF2-40B4-BE49-F238E27FC236}">
                <a16:creationId xmlns:a16="http://schemas.microsoft.com/office/drawing/2014/main" id="{E705607F-CD18-E665-3091-64DF0EAFC7BF}"/>
              </a:ext>
            </a:extLst>
          </p:cNvPr>
          <p:cNvPicPr>
            <a:picLocks noChangeAspect="1"/>
          </p:cNvPicPr>
          <p:nvPr/>
        </p:nvPicPr>
        <p:blipFill>
          <a:blip r:embed="rId4"/>
          <a:stretch>
            <a:fillRect/>
          </a:stretch>
        </p:blipFill>
        <p:spPr>
          <a:xfrm>
            <a:off x="61066" y="3022117"/>
            <a:ext cx="1201016" cy="1225402"/>
          </a:xfrm>
          <a:prstGeom prst="rect">
            <a:avLst/>
          </a:prstGeom>
        </p:spPr>
      </p:pic>
      <p:pic>
        <p:nvPicPr>
          <p:cNvPr id="4" name="Imagen 3">
            <a:extLst>
              <a:ext uri="{FF2B5EF4-FFF2-40B4-BE49-F238E27FC236}">
                <a16:creationId xmlns:a16="http://schemas.microsoft.com/office/drawing/2014/main" id="{D4AD2EDC-7A84-7AF7-B168-368A0D3B7829}"/>
              </a:ext>
            </a:extLst>
          </p:cNvPr>
          <p:cNvPicPr>
            <a:picLocks noChangeAspect="1"/>
          </p:cNvPicPr>
          <p:nvPr/>
        </p:nvPicPr>
        <p:blipFill>
          <a:blip r:embed="rId5"/>
          <a:stretch>
            <a:fillRect/>
          </a:stretch>
        </p:blipFill>
        <p:spPr>
          <a:xfrm>
            <a:off x="93466" y="4766506"/>
            <a:ext cx="1005927" cy="1012024"/>
          </a:xfrm>
          <a:prstGeom prst="rect">
            <a:avLst/>
          </a:prstGeom>
        </p:spPr>
      </p:pic>
      <p:sp>
        <p:nvSpPr>
          <p:cNvPr id="6" name="CuadroTexto 5">
            <a:extLst>
              <a:ext uri="{FF2B5EF4-FFF2-40B4-BE49-F238E27FC236}">
                <a16:creationId xmlns:a16="http://schemas.microsoft.com/office/drawing/2014/main" id="{A9E5DADB-EB72-D60A-230C-5518936A8008}"/>
              </a:ext>
            </a:extLst>
          </p:cNvPr>
          <p:cNvSpPr txBox="1"/>
          <p:nvPr/>
        </p:nvSpPr>
        <p:spPr>
          <a:xfrm>
            <a:off x="2141324" y="990782"/>
            <a:ext cx="6984776" cy="769441"/>
          </a:xfrm>
          <a:prstGeom prst="rect">
            <a:avLst/>
          </a:prstGeom>
          <a:noFill/>
        </p:spPr>
        <p:txBody>
          <a:bodyPr wrap="square">
            <a:spAutoFit/>
          </a:bodyPr>
          <a:lstStyle/>
          <a:p>
            <a:pPr marR="45720" lvl="0" algn="just" defTabSz="914400" rtl="0" eaLnBrk="1" fontAlgn="auto" latinLnBrk="0" hangingPunct="1">
              <a:spcBef>
                <a:spcPts val="0"/>
              </a:spcBef>
              <a:spcAft>
                <a:spcPts val="0"/>
              </a:spcAft>
              <a:buClr>
                <a:schemeClr val="accent3"/>
              </a:buClr>
              <a:buSzPct val="95000"/>
              <a:tabLst/>
              <a:defRPr/>
            </a:pPr>
            <a:r>
              <a:rPr kumimoji="0" lang="es-ES" sz="2200" b="1" i="0" u="none" strike="noStrike" kern="1200" cap="none" spc="0" normalizeH="0" baseline="0" noProof="0" dirty="0">
                <a:ln>
                  <a:noFill/>
                </a:ln>
                <a:effectLst/>
                <a:uLnTx/>
                <a:uFillTx/>
                <a:latin typeface="Halvética"/>
                <a:cs typeface="Arial" pitchFamily="34" charset="0"/>
              </a:rPr>
              <a:t>EVALUACIÓN</a:t>
            </a:r>
            <a:r>
              <a:rPr kumimoji="0" lang="es-ES" sz="2200" b="1" i="0" u="none" strike="noStrike" kern="1200" cap="none" spc="0" normalizeH="0" noProof="0" dirty="0">
                <a:ln>
                  <a:noFill/>
                </a:ln>
                <a:effectLst/>
                <a:uLnTx/>
                <a:uFillTx/>
                <a:latin typeface="Halvética"/>
                <a:cs typeface="Arial" pitchFamily="34" charset="0"/>
              </a:rPr>
              <a:t> DE DESEMPEÑO </a:t>
            </a:r>
            <a:r>
              <a:rPr lang="es-ES" sz="2200" b="1" dirty="0">
                <a:latin typeface="Halvética"/>
                <a:cs typeface="Arial" pitchFamily="34" charset="0"/>
              </a:rPr>
              <a:t>SIN CALIFICACIÓN CON MOTIVO DOCUMENTAL EN LOS SIGUIENTES CASOS:</a:t>
            </a:r>
          </a:p>
        </p:txBody>
      </p:sp>
      <p:sp>
        <p:nvSpPr>
          <p:cNvPr id="9" name="CuadroTexto 8">
            <a:extLst>
              <a:ext uri="{FF2B5EF4-FFF2-40B4-BE49-F238E27FC236}">
                <a16:creationId xmlns:a16="http://schemas.microsoft.com/office/drawing/2014/main" id="{364B9FC0-694E-95BA-9FF0-33D5114B629F}"/>
              </a:ext>
            </a:extLst>
          </p:cNvPr>
          <p:cNvSpPr txBox="1"/>
          <p:nvPr/>
        </p:nvSpPr>
        <p:spPr>
          <a:xfrm>
            <a:off x="1777524" y="1760223"/>
            <a:ext cx="7101120" cy="3795911"/>
          </a:xfrm>
          <a:prstGeom prst="rect">
            <a:avLst/>
          </a:prstGeom>
          <a:noFill/>
        </p:spPr>
        <p:txBody>
          <a:bodyPr wrap="square">
            <a:spAutoFit/>
          </a:bodyPr>
          <a:lstStyle/>
          <a:p>
            <a:pPr marL="722313" lvl="1" indent="-265113" algn="just">
              <a:lnSpc>
                <a:spcPct val="107000"/>
              </a:lnSpc>
              <a:buFont typeface="+mj-lt"/>
              <a:buAutoNum type="alphaLcPeriod"/>
            </a:pPr>
            <a:r>
              <a:rPr lang="es-DO" sz="2000" dirty="0">
                <a:effectLst/>
                <a:latin typeface="Halvética"/>
                <a:ea typeface="Calibri" panose="020F0502020204030204" pitchFamily="34" charset="0"/>
                <a:cs typeface="Times New Roman" panose="02020603050405020304" pitchFamily="18" charset="0"/>
              </a:rPr>
              <a:t>Licencia Médica por más de 6 meses</a:t>
            </a:r>
          </a:p>
          <a:p>
            <a:pPr marL="742950" lvl="1" indent="-285750" algn="just">
              <a:lnSpc>
                <a:spcPct val="107000"/>
              </a:lnSpc>
              <a:buFont typeface="+mj-lt"/>
              <a:buAutoNum type="alphaLcPeriod"/>
            </a:pPr>
            <a:r>
              <a:rPr lang="es-DO" sz="2000" dirty="0">
                <a:effectLst/>
                <a:latin typeface="Halvética"/>
                <a:ea typeface="Calibri" panose="020F0502020204030204" pitchFamily="34" charset="0"/>
                <a:cs typeface="Times New Roman" panose="02020603050405020304" pitchFamily="18" charset="0"/>
              </a:rPr>
              <a:t>Junta Médica</a:t>
            </a:r>
          </a:p>
          <a:p>
            <a:pPr marL="742950" lvl="1" indent="-285750" algn="just">
              <a:lnSpc>
                <a:spcPct val="107000"/>
              </a:lnSpc>
              <a:buFont typeface="+mj-lt"/>
              <a:buAutoNum type="alphaLcPeriod"/>
            </a:pPr>
            <a:r>
              <a:rPr lang="es-DO" sz="2000" dirty="0">
                <a:effectLst/>
                <a:latin typeface="Halvética"/>
                <a:ea typeface="Calibri" panose="020F0502020204030204" pitchFamily="34" charset="0"/>
                <a:cs typeface="Times New Roman" panose="02020603050405020304" pitchFamily="18" charset="0"/>
              </a:rPr>
              <a:t>Proceso de Renuncia o cancelación </a:t>
            </a:r>
          </a:p>
          <a:p>
            <a:pPr marL="742950" lvl="1" indent="-285750" algn="just">
              <a:lnSpc>
                <a:spcPct val="107000"/>
              </a:lnSpc>
              <a:buFont typeface="+mj-lt"/>
              <a:buAutoNum type="alphaLcPeriod"/>
            </a:pPr>
            <a:r>
              <a:rPr lang="es-DO" sz="2000" dirty="0">
                <a:effectLst/>
                <a:latin typeface="Halvética"/>
                <a:ea typeface="Calibri" panose="020F0502020204030204" pitchFamily="34" charset="0"/>
                <a:cs typeface="Times New Roman" panose="02020603050405020304" pitchFamily="18" charset="0"/>
              </a:rPr>
              <a:t>Permiso para realizar Estudios Fuera del País</a:t>
            </a:r>
          </a:p>
          <a:p>
            <a:pPr marL="742950" lvl="1" indent="-285750" algn="just">
              <a:lnSpc>
                <a:spcPct val="107000"/>
              </a:lnSpc>
              <a:buFont typeface="+mj-lt"/>
              <a:buAutoNum type="alphaLcPeriod"/>
            </a:pPr>
            <a:r>
              <a:rPr lang="es-DO" sz="2000" dirty="0">
                <a:effectLst/>
                <a:latin typeface="Halvética"/>
                <a:ea typeface="Calibri" panose="020F0502020204030204" pitchFamily="34" charset="0"/>
                <a:cs typeface="Times New Roman" panose="02020603050405020304" pitchFamily="18" charset="0"/>
              </a:rPr>
              <a:t>Suspendido de Funciones o en Proceso Legal</a:t>
            </a:r>
          </a:p>
          <a:p>
            <a:pPr marL="742950" lvl="1" indent="-285750" algn="just">
              <a:lnSpc>
                <a:spcPct val="107000"/>
              </a:lnSpc>
              <a:buFont typeface="+mj-lt"/>
              <a:buAutoNum type="alphaLcPeriod"/>
            </a:pPr>
            <a:r>
              <a:rPr lang="es-DO" sz="2000" dirty="0">
                <a:effectLst/>
                <a:latin typeface="Halvética"/>
                <a:ea typeface="Calibri" panose="020F0502020204030204" pitchFamily="34" charset="0"/>
                <a:cs typeface="Times New Roman" panose="02020603050405020304" pitchFamily="18" charset="0"/>
              </a:rPr>
              <a:t>Realizando entrenamiento fuera del país</a:t>
            </a:r>
          </a:p>
          <a:p>
            <a:pPr marL="742950" lvl="1" indent="-285750" algn="just">
              <a:lnSpc>
                <a:spcPct val="107000"/>
              </a:lnSpc>
              <a:buFont typeface="+mj-lt"/>
              <a:buAutoNum type="alphaLcPeriod"/>
            </a:pPr>
            <a:r>
              <a:rPr lang="es-DO" sz="2000">
                <a:effectLst/>
                <a:latin typeface="Halvética"/>
                <a:ea typeface="Calibri" panose="020F0502020204030204" pitchFamily="34" charset="0"/>
                <a:cs typeface="Times New Roman" panose="02020603050405020304" pitchFamily="18" charset="0"/>
              </a:rPr>
              <a:t>Declarado </a:t>
            </a:r>
            <a:r>
              <a:rPr lang="es-DO" sz="2000" dirty="0">
                <a:effectLst/>
                <a:latin typeface="Halvética"/>
                <a:ea typeface="Calibri" panose="020F0502020204030204" pitchFamily="34" charset="0"/>
                <a:cs typeface="Times New Roman" panose="02020603050405020304" pitchFamily="18" charset="0"/>
              </a:rPr>
              <a:t>en proceso de retiro</a:t>
            </a:r>
          </a:p>
          <a:p>
            <a:pPr marL="742950" lvl="1" indent="-285750" algn="just">
              <a:lnSpc>
                <a:spcPct val="107000"/>
              </a:lnSpc>
              <a:buFont typeface="+mj-lt"/>
              <a:buAutoNum type="alphaLcPeriod"/>
            </a:pPr>
            <a:r>
              <a:rPr lang="es-DO" sz="2000" dirty="0">
                <a:effectLst/>
                <a:latin typeface="Halvética"/>
                <a:ea typeface="Calibri" panose="020F0502020204030204" pitchFamily="34" charset="0"/>
                <a:cs typeface="Times New Roman" panose="02020603050405020304" pitchFamily="18" charset="0"/>
              </a:rPr>
              <a:t>Fallecido</a:t>
            </a:r>
          </a:p>
          <a:p>
            <a:pPr marL="742950" lvl="1" indent="-285750" algn="just">
              <a:lnSpc>
                <a:spcPct val="107000"/>
              </a:lnSpc>
              <a:buFont typeface="+mj-lt"/>
              <a:buAutoNum type="alphaLcPeriod"/>
            </a:pPr>
            <a:r>
              <a:rPr lang="es-DO" sz="2000" dirty="0">
                <a:effectLst/>
                <a:latin typeface="Halvética"/>
                <a:ea typeface="Calibri" panose="020F0502020204030204" pitchFamily="34" charset="0"/>
                <a:cs typeface="Times New Roman" panose="02020603050405020304" pitchFamily="18" charset="0"/>
              </a:rPr>
              <a:t>Retirado</a:t>
            </a:r>
          </a:p>
          <a:p>
            <a:pPr marL="742950" lvl="1" indent="-285750" algn="just">
              <a:lnSpc>
                <a:spcPct val="107000"/>
              </a:lnSpc>
              <a:spcAft>
                <a:spcPts val="800"/>
              </a:spcAft>
              <a:buFont typeface="+mj-lt"/>
              <a:buAutoNum type="alphaLcPeriod"/>
            </a:pPr>
            <a:r>
              <a:rPr lang="es-DO" sz="2000" dirty="0">
                <a:effectLst/>
                <a:latin typeface="Halvética"/>
                <a:ea typeface="Calibri" panose="020F0502020204030204" pitchFamily="34" charset="0"/>
                <a:cs typeface="Times New Roman" panose="02020603050405020304" pitchFamily="18" charset="0"/>
              </a:rPr>
              <a:t>Bajas</a:t>
            </a:r>
          </a:p>
          <a:p>
            <a:pPr marL="342900" marR="45720" lvl="0" indent="-342900" algn="just">
              <a:buClr>
                <a:schemeClr val="accent3"/>
              </a:buClr>
              <a:buSzPct val="95000"/>
              <a:buFont typeface="Wingdings" panose="05000000000000000000" pitchFamily="2" charset="2"/>
              <a:buChar char="§"/>
              <a:defRPr/>
            </a:pPr>
            <a:endParaRPr lang="es-ES" sz="20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140094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34566"/>
            <a:ext cx="1512168" cy="1090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2627784" y="338134"/>
            <a:ext cx="5472608" cy="523220"/>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spcAft>
                <a:spcPts val="1000"/>
              </a:spcAft>
              <a:tabLst>
                <a:tab pos="139700" algn="l"/>
              </a:tabLst>
            </a:pPr>
            <a:r>
              <a:rPr lang="es-DO" sz="2800" b="1" dirty="0">
                <a:solidFill>
                  <a:schemeClr val="tx1"/>
                </a:solidFill>
                <a:latin typeface="Halvética"/>
                <a:cs typeface="Times New Roman" panose="02020603050405020304" pitchFamily="18" charset="0"/>
              </a:rPr>
              <a:t>LECCIONES APRENDIDAS</a:t>
            </a:r>
            <a:endParaRPr lang="es-ES" sz="2800" b="1" dirty="0">
              <a:solidFill>
                <a:schemeClr val="tx1"/>
              </a:solidFill>
              <a:latin typeface="Halvética"/>
              <a:cs typeface="Times New Roman" panose="02020603050405020304" pitchFamily="18" charset="0"/>
            </a:endParaRPr>
          </a:p>
        </p:txBody>
      </p:sp>
      <p:pic>
        <p:nvPicPr>
          <p:cNvPr id="2" name="Imagen 1">
            <a:extLst>
              <a:ext uri="{FF2B5EF4-FFF2-40B4-BE49-F238E27FC236}">
                <a16:creationId xmlns:a16="http://schemas.microsoft.com/office/drawing/2014/main" id="{E7D091A4-77AB-7487-CA2D-53BC4C42C5F8}"/>
              </a:ext>
            </a:extLst>
          </p:cNvPr>
          <p:cNvPicPr>
            <a:picLocks noChangeAspect="1"/>
          </p:cNvPicPr>
          <p:nvPr/>
        </p:nvPicPr>
        <p:blipFill>
          <a:blip r:embed="rId3"/>
          <a:stretch>
            <a:fillRect/>
          </a:stretch>
        </p:blipFill>
        <p:spPr>
          <a:xfrm>
            <a:off x="207184" y="1429109"/>
            <a:ext cx="1182727" cy="975445"/>
          </a:xfrm>
          <a:prstGeom prst="rect">
            <a:avLst/>
          </a:prstGeom>
        </p:spPr>
      </p:pic>
      <p:pic>
        <p:nvPicPr>
          <p:cNvPr id="3" name="Imagen 2">
            <a:extLst>
              <a:ext uri="{FF2B5EF4-FFF2-40B4-BE49-F238E27FC236}">
                <a16:creationId xmlns:a16="http://schemas.microsoft.com/office/drawing/2014/main" id="{E705607F-CD18-E665-3091-64DF0EAFC7BF}"/>
              </a:ext>
            </a:extLst>
          </p:cNvPr>
          <p:cNvPicPr>
            <a:picLocks noChangeAspect="1"/>
          </p:cNvPicPr>
          <p:nvPr/>
        </p:nvPicPr>
        <p:blipFill>
          <a:blip r:embed="rId4"/>
          <a:stretch>
            <a:fillRect/>
          </a:stretch>
        </p:blipFill>
        <p:spPr>
          <a:xfrm>
            <a:off x="61066" y="3022117"/>
            <a:ext cx="1201016" cy="1225402"/>
          </a:xfrm>
          <a:prstGeom prst="rect">
            <a:avLst/>
          </a:prstGeom>
        </p:spPr>
      </p:pic>
      <p:pic>
        <p:nvPicPr>
          <p:cNvPr id="4" name="Imagen 3">
            <a:extLst>
              <a:ext uri="{FF2B5EF4-FFF2-40B4-BE49-F238E27FC236}">
                <a16:creationId xmlns:a16="http://schemas.microsoft.com/office/drawing/2014/main" id="{D4AD2EDC-7A84-7AF7-B168-368A0D3B7829}"/>
              </a:ext>
            </a:extLst>
          </p:cNvPr>
          <p:cNvPicPr>
            <a:picLocks noChangeAspect="1"/>
          </p:cNvPicPr>
          <p:nvPr/>
        </p:nvPicPr>
        <p:blipFill>
          <a:blip r:embed="rId5"/>
          <a:stretch>
            <a:fillRect/>
          </a:stretch>
        </p:blipFill>
        <p:spPr>
          <a:xfrm>
            <a:off x="93466" y="4766506"/>
            <a:ext cx="1005927" cy="1012024"/>
          </a:xfrm>
          <a:prstGeom prst="rect">
            <a:avLst/>
          </a:prstGeom>
        </p:spPr>
      </p:pic>
      <p:sp>
        <p:nvSpPr>
          <p:cNvPr id="6" name="CuadroTexto 5">
            <a:extLst>
              <a:ext uri="{FF2B5EF4-FFF2-40B4-BE49-F238E27FC236}">
                <a16:creationId xmlns:a16="http://schemas.microsoft.com/office/drawing/2014/main" id="{A9E5DADB-EB72-D60A-230C-5518936A8008}"/>
              </a:ext>
            </a:extLst>
          </p:cNvPr>
          <p:cNvSpPr txBox="1"/>
          <p:nvPr/>
        </p:nvSpPr>
        <p:spPr>
          <a:xfrm>
            <a:off x="1907704" y="1183230"/>
            <a:ext cx="6912768" cy="769441"/>
          </a:xfrm>
          <a:prstGeom prst="rect">
            <a:avLst/>
          </a:prstGeom>
          <a:noFill/>
        </p:spPr>
        <p:txBody>
          <a:bodyPr wrap="square">
            <a:spAutoFit/>
          </a:bodyPr>
          <a:lstStyle/>
          <a:p>
            <a:pPr marR="45720" lvl="0" algn="just" defTabSz="914400" rtl="0" eaLnBrk="1" fontAlgn="auto" latinLnBrk="0" hangingPunct="1">
              <a:spcBef>
                <a:spcPts val="0"/>
              </a:spcBef>
              <a:spcAft>
                <a:spcPts val="0"/>
              </a:spcAft>
              <a:buClr>
                <a:schemeClr val="accent3"/>
              </a:buClr>
              <a:buSzPct val="95000"/>
              <a:tabLst/>
              <a:defRPr/>
            </a:pPr>
            <a:r>
              <a:rPr kumimoji="0" lang="es-ES" sz="2200" b="1" i="0" u="none" strike="noStrike" kern="1200" cap="none" spc="0" normalizeH="0" baseline="0" noProof="0" dirty="0">
                <a:ln>
                  <a:noFill/>
                </a:ln>
                <a:effectLst/>
                <a:uLnTx/>
                <a:uFillTx/>
                <a:latin typeface="Halvética"/>
                <a:cs typeface="Arial" pitchFamily="34" charset="0"/>
              </a:rPr>
              <a:t>EVALUACIÓN</a:t>
            </a:r>
            <a:r>
              <a:rPr kumimoji="0" lang="es-ES" sz="2200" b="1" i="0" u="none" strike="noStrike" kern="1200" cap="none" spc="0" normalizeH="0" noProof="0" dirty="0">
                <a:ln>
                  <a:noFill/>
                </a:ln>
                <a:effectLst/>
                <a:uLnTx/>
                <a:uFillTx/>
                <a:latin typeface="Halvética"/>
                <a:cs typeface="Arial" pitchFamily="34" charset="0"/>
              </a:rPr>
              <a:t> DE DESEMPEÑO </a:t>
            </a:r>
            <a:r>
              <a:rPr lang="es-ES" sz="2200" b="1" dirty="0">
                <a:latin typeface="Halvética"/>
                <a:cs typeface="Arial" pitchFamily="34" charset="0"/>
              </a:rPr>
              <a:t>SIN CALIFICACIÓN DE FORMA INJUSTIFICADA EN LOS SIGUIENTES CASOS:</a:t>
            </a:r>
            <a:endParaRPr lang="es-ES" sz="2200" b="1" dirty="0">
              <a:solidFill>
                <a:schemeClr val="bg1"/>
              </a:solidFill>
              <a:latin typeface="Halvética"/>
              <a:cs typeface="Arial" pitchFamily="34" charset="0"/>
            </a:endParaRPr>
          </a:p>
        </p:txBody>
      </p:sp>
      <p:sp>
        <p:nvSpPr>
          <p:cNvPr id="9" name="CuadroTexto 8">
            <a:extLst>
              <a:ext uri="{FF2B5EF4-FFF2-40B4-BE49-F238E27FC236}">
                <a16:creationId xmlns:a16="http://schemas.microsoft.com/office/drawing/2014/main" id="{364B9FC0-694E-95BA-9FF0-33D5114B629F}"/>
              </a:ext>
            </a:extLst>
          </p:cNvPr>
          <p:cNvSpPr txBox="1"/>
          <p:nvPr/>
        </p:nvSpPr>
        <p:spPr>
          <a:xfrm>
            <a:off x="1671379" y="2492896"/>
            <a:ext cx="6650816" cy="1486946"/>
          </a:xfrm>
          <a:prstGeom prst="rect">
            <a:avLst/>
          </a:prstGeom>
          <a:noFill/>
        </p:spPr>
        <p:txBody>
          <a:bodyPr wrap="square">
            <a:spAutoFit/>
          </a:bodyPr>
          <a:lstStyle/>
          <a:p>
            <a:pPr marL="800100" lvl="1" indent="-342900" algn="just">
              <a:lnSpc>
                <a:spcPct val="107000"/>
              </a:lnSpc>
              <a:buFont typeface="+mj-lt"/>
              <a:buAutoNum type="alphaLcParenR"/>
            </a:pPr>
            <a:r>
              <a:rPr lang="es-DO" sz="2200" dirty="0">
                <a:effectLst/>
                <a:latin typeface="Halvética"/>
                <a:ea typeface="Calibri" panose="020F0502020204030204" pitchFamily="34" charset="0"/>
                <a:cs typeface="Times New Roman" panose="02020603050405020304" pitchFamily="18" charset="0"/>
              </a:rPr>
              <a:t>Desertor</a:t>
            </a:r>
          </a:p>
          <a:p>
            <a:pPr marL="800100" lvl="1" indent="-342900" algn="just">
              <a:lnSpc>
                <a:spcPct val="107000"/>
              </a:lnSpc>
              <a:buFont typeface="+mj-lt"/>
              <a:buAutoNum type="alphaLcParenR"/>
            </a:pPr>
            <a:endParaRPr lang="es-DO" sz="2200" dirty="0">
              <a:effectLst/>
              <a:latin typeface="Halvética"/>
              <a:ea typeface="Calibri" panose="020F0502020204030204" pitchFamily="34" charset="0"/>
              <a:cs typeface="Times New Roman" panose="02020603050405020304" pitchFamily="18" charset="0"/>
            </a:endParaRPr>
          </a:p>
          <a:p>
            <a:pPr marL="800100" lvl="1" indent="-342900" algn="just">
              <a:lnSpc>
                <a:spcPct val="107000"/>
              </a:lnSpc>
              <a:buFont typeface="+mj-lt"/>
              <a:buAutoNum type="alphaLcParenR"/>
            </a:pPr>
            <a:r>
              <a:rPr lang="es-DO" sz="2200" dirty="0">
                <a:effectLst/>
                <a:latin typeface="Halvética"/>
                <a:ea typeface="Calibri" panose="020F0502020204030204" pitchFamily="34" charset="0"/>
                <a:cs typeface="Times New Roman" panose="02020603050405020304" pitchFamily="18" charset="0"/>
              </a:rPr>
              <a:t>No acudieron al llamado de evaluación</a:t>
            </a:r>
          </a:p>
          <a:p>
            <a:pPr marL="342900" marR="45720" lvl="0" indent="-342900" algn="just">
              <a:buClr>
                <a:schemeClr val="accent3"/>
              </a:buClr>
              <a:buSzPct val="95000"/>
              <a:buFont typeface="Wingdings" panose="05000000000000000000" pitchFamily="2" charset="2"/>
              <a:buChar char="§"/>
              <a:defRPr/>
            </a:pPr>
            <a:endParaRPr lang="es-ES" sz="20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0953603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p:cNvSpPr/>
          <p:nvPr/>
        </p:nvSpPr>
        <p:spPr>
          <a:xfrm>
            <a:off x="2045724" y="164092"/>
            <a:ext cx="6472153" cy="523220"/>
          </a:xfrm>
          <a:prstGeom prst="rect">
            <a:avLst/>
          </a:prstGeom>
          <a:solidFill>
            <a:schemeClr val="bg2">
              <a:lumMod val="75000"/>
            </a:schemeClr>
          </a:solidFill>
          <a:ln>
            <a:solidFill>
              <a:schemeClr val="accent1"/>
            </a:solidFill>
          </a:ln>
        </p:spPr>
        <p:txBody>
          <a:bodyPr wrap="square">
            <a:spAutoFit/>
          </a:bodyPr>
          <a:lstStyle/>
          <a:p>
            <a:pPr marR="45720" lvl="0" algn="ctr">
              <a:spcBef>
                <a:spcPct val="20000"/>
              </a:spcBef>
              <a:buClr>
                <a:schemeClr val="accent3"/>
              </a:buClr>
              <a:buSzPct val="95000"/>
              <a:defRPr/>
            </a:pPr>
            <a:r>
              <a:rPr lang="es-US" sz="2800" b="1" dirty="0">
                <a:latin typeface="Halvética"/>
                <a:cs typeface="Times New Roman" pitchFamily="18" charset="0"/>
              </a:rPr>
              <a:t>INTRODUCCIÓN</a:t>
            </a:r>
            <a:r>
              <a:rPr lang="es-US" sz="2800" b="1" dirty="0">
                <a:latin typeface="Halvética"/>
              </a:rPr>
              <a:t> </a:t>
            </a:r>
            <a:endParaRPr lang="es-ES" sz="2800" b="1" dirty="0">
              <a:latin typeface="Halvética"/>
            </a:endParaRPr>
          </a:p>
        </p:txBody>
      </p:sp>
      <p:pic>
        <p:nvPicPr>
          <p:cNvPr id="5" name="Imagen 4">
            <a:extLst>
              <a:ext uri="{FF2B5EF4-FFF2-40B4-BE49-F238E27FC236}">
                <a16:creationId xmlns:a16="http://schemas.microsoft.com/office/drawing/2014/main" id="{5F436D3F-3EDA-262D-8595-17650D7FEE09}"/>
              </a:ext>
            </a:extLst>
          </p:cNvPr>
          <p:cNvPicPr>
            <a:picLocks noChangeAspect="1"/>
          </p:cNvPicPr>
          <p:nvPr/>
        </p:nvPicPr>
        <p:blipFill>
          <a:blip r:embed="rId2"/>
          <a:stretch>
            <a:fillRect/>
          </a:stretch>
        </p:blipFill>
        <p:spPr>
          <a:xfrm>
            <a:off x="304987" y="2028150"/>
            <a:ext cx="1182750" cy="978325"/>
          </a:xfrm>
          <a:prstGeom prst="rect">
            <a:avLst/>
          </a:prstGeom>
        </p:spPr>
      </p:pic>
      <p:pic>
        <p:nvPicPr>
          <p:cNvPr id="6" name="Imagen 5">
            <a:extLst>
              <a:ext uri="{FF2B5EF4-FFF2-40B4-BE49-F238E27FC236}">
                <a16:creationId xmlns:a16="http://schemas.microsoft.com/office/drawing/2014/main" id="{0D21FF36-120C-C0CD-FAFA-AABCF48302C8}"/>
              </a:ext>
            </a:extLst>
          </p:cNvPr>
          <p:cNvPicPr>
            <a:picLocks noChangeAspect="1"/>
          </p:cNvPicPr>
          <p:nvPr/>
        </p:nvPicPr>
        <p:blipFill>
          <a:blip r:embed="rId3"/>
          <a:stretch>
            <a:fillRect/>
          </a:stretch>
        </p:blipFill>
        <p:spPr>
          <a:xfrm>
            <a:off x="216874" y="3615746"/>
            <a:ext cx="1200696" cy="1225402"/>
          </a:xfrm>
          <a:prstGeom prst="rect">
            <a:avLst/>
          </a:prstGeom>
        </p:spPr>
      </p:pic>
      <p:pic>
        <p:nvPicPr>
          <p:cNvPr id="7" name="Imagen 6">
            <a:extLst>
              <a:ext uri="{FF2B5EF4-FFF2-40B4-BE49-F238E27FC236}">
                <a16:creationId xmlns:a16="http://schemas.microsoft.com/office/drawing/2014/main" id="{AF1522D7-F74F-9101-AFB9-6CB07D5421C1}"/>
              </a:ext>
            </a:extLst>
          </p:cNvPr>
          <p:cNvPicPr>
            <a:picLocks noChangeAspect="1"/>
          </p:cNvPicPr>
          <p:nvPr/>
        </p:nvPicPr>
        <p:blipFill>
          <a:blip r:embed="rId4"/>
          <a:stretch>
            <a:fillRect/>
          </a:stretch>
        </p:blipFill>
        <p:spPr>
          <a:xfrm>
            <a:off x="347811" y="5292812"/>
            <a:ext cx="1008112" cy="1008112"/>
          </a:xfrm>
          <a:prstGeom prst="rect">
            <a:avLst/>
          </a:prstGeom>
        </p:spPr>
      </p:pic>
      <p:pic>
        <p:nvPicPr>
          <p:cNvPr id="11" name="Imagen 10">
            <a:extLst>
              <a:ext uri="{FF2B5EF4-FFF2-40B4-BE49-F238E27FC236}">
                <a16:creationId xmlns:a16="http://schemas.microsoft.com/office/drawing/2014/main" id="{8D97CAC0-C39D-8480-278F-F20298BA508C}"/>
              </a:ext>
            </a:extLst>
          </p:cNvPr>
          <p:cNvPicPr>
            <a:picLocks noChangeAspect="1"/>
          </p:cNvPicPr>
          <p:nvPr/>
        </p:nvPicPr>
        <p:blipFill>
          <a:blip r:embed="rId5"/>
          <a:stretch>
            <a:fillRect/>
          </a:stretch>
        </p:blipFill>
        <p:spPr>
          <a:xfrm>
            <a:off x="179512" y="557076"/>
            <a:ext cx="1835696" cy="1079086"/>
          </a:xfrm>
          <a:prstGeom prst="rect">
            <a:avLst/>
          </a:prstGeom>
        </p:spPr>
      </p:pic>
      <p:sp>
        <p:nvSpPr>
          <p:cNvPr id="13" name="CuadroTexto 12">
            <a:extLst>
              <a:ext uri="{FF2B5EF4-FFF2-40B4-BE49-F238E27FC236}">
                <a16:creationId xmlns:a16="http://schemas.microsoft.com/office/drawing/2014/main" id="{D38DB3A7-AEE2-A891-84C2-C23907AB2403}"/>
              </a:ext>
            </a:extLst>
          </p:cNvPr>
          <p:cNvSpPr txBox="1"/>
          <p:nvPr/>
        </p:nvSpPr>
        <p:spPr>
          <a:xfrm>
            <a:off x="1907704" y="1340768"/>
            <a:ext cx="6579657" cy="4610365"/>
          </a:xfrm>
          <a:prstGeom prst="rect">
            <a:avLst/>
          </a:prstGeom>
          <a:noFill/>
        </p:spPr>
        <p:txBody>
          <a:bodyPr wrap="square">
            <a:spAutoFit/>
          </a:bodyPr>
          <a:lstStyle/>
          <a:p>
            <a:pPr algn="just">
              <a:lnSpc>
                <a:spcPct val="150000"/>
              </a:lnSpc>
            </a:pPr>
            <a:r>
              <a:rPr lang="es-DO" sz="2200" dirty="0">
                <a:latin typeface="Halvética"/>
              </a:rPr>
              <a:t>El Ministro de Defensa, en cumplimiento a lo establecido en la Ley No.139-13, Orgánica de las Fuerzas Armadas y su Reglamento de Aplicación, dispuso la Evaluación de Desempeño al personal, a fin de medir de forma integral y sistemática las competencias y el rendimiento laboral en términos de calidad.  Este proceso de evaluación inicia el 1ro. de junio y concluye el 30 de noviembre del 2023, acorde a su Directiva No.9-2023, de fecha 11-5-2023.</a:t>
            </a:r>
          </a:p>
        </p:txBody>
      </p:sp>
    </p:spTree>
    <p:extLst>
      <p:ext uri="{BB962C8B-B14F-4D97-AF65-F5344CB8AC3E}">
        <p14:creationId xmlns:p14="http://schemas.microsoft.com/office/powerpoint/2010/main" val="36881381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34566"/>
            <a:ext cx="1512168" cy="1090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2267744" y="218319"/>
            <a:ext cx="5472608" cy="523220"/>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spcAft>
                <a:spcPts val="1000"/>
              </a:spcAft>
              <a:tabLst>
                <a:tab pos="139700" algn="l"/>
              </a:tabLst>
            </a:pPr>
            <a:r>
              <a:rPr lang="es-DO" sz="2800" b="1" dirty="0">
                <a:solidFill>
                  <a:schemeClr val="tx1"/>
                </a:solidFill>
                <a:latin typeface="Halvética"/>
                <a:cs typeface="Times New Roman" panose="02020603050405020304" pitchFamily="18" charset="0"/>
              </a:rPr>
              <a:t>LECCIONES APRENDIDAS</a:t>
            </a:r>
            <a:endParaRPr lang="es-ES" sz="2800" b="1" dirty="0">
              <a:solidFill>
                <a:schemeClr val="tx1"/>
              </a:solidFill>
              <a:latin typeface="Halvética"/>
              <a:cs typeface="Times New Roman" panose="02020603050405020304" pitchFamily="18" charset="0"/>
            </a:endParaRPr>
          </a:p>
        </p:txBody>
      </p:sp>
      <p:pic>
        <p:nvPicPr>
          <p:cNvPr id="2" name="Imagen 1">
            <a:extLst>
              <a:ext uri="{FF2B5EF4-FFF2-40B4-BE49-F238E27FC236}">
                <a16:creationId xmlns:a16="http://schemas.microsoft.com/office/drawing/2014/main" id="{E7D091A4-77AB-7487-CA2D-53BC4C42C5F8}"/>
              </a:ext>
            </a:extLst>
          </p:cNvPr>
          <p:cNvPicPr>
            <a:picLocks noChangeAspect="1"/>
          </p:cNvPicPr>
          <p:nvPr/>
        </p:nvPicPr>
        <p:blipFill>
          <a:blip r:embed="rId3"/>
          <a:stretch>
            <a:fillRect/>
          </a:stretch>
        </p:blipFill>
        <p:spPr>
          <a:xfrm>
            <a:off x="207184" y="1429109"/>
            <a:ext cx="1182727" cy="975445"/>
          </a:xfrm>
          <a:prstGeom prst="rect">
            <a:avLst/>
          </a:prstGeom>
        </p:spPr>
      </p:pic>
      <p:pic>
        <p:nvPicPr>
          <p:cNvPr id="3" name="Imagen 2">
            <a:extLst>
              <a:ext uri="{FF2B5EF4-FFF2-40B4-BE49-F238E27FC236}">
                <a16:creationId xmlns:a16="http://schemas.microsoft.com/office/drawing/2014/main" id="{E705607F-CD18-E665-3091-64DF0EAFC7BF}"/>
              </a:ext>
            </a:extLst>
          </p:cNvPr>
          <p:cNvPicPr>
            <a:picLocks noChangeAspect="1"/>
          </p:cNvPicPr>
          <p:nvPr/>
        </p:nvPicPr>
        <p:blipFill>
          <a:blip r:embed="rId4"/>
          <a:stretch>
            <a:fillRect/>
          </a:stretch>
        </p:blipFill>
        <p:spPr>
          <a:xfrm>
            <a:off x="61066" y="3022117"/>
            <a:ext cx="1201016" cy="1225402"/>
          </a:xfrm>
          <a:prstGeom prst="rect">
            <a:avLst/>
          </a:prstGeom>
        </p:spPr>
      </p:pic>
      <p:pic>
        <p:nvPicPr>
          <p:cNvPr id="4" name="Imagen 3">
            <a:extLst>
              <a:ext uri="{FF2B5EF4-FFF2-40B4-BE49-F238E27FC236}">
                <a16:creationId xmlns:a16="http://schemas.microsoft.com/office/drawing/2014/main" id="{D4AD2EDC-7A84-7AF7-B168-368A0D3B7829}"/>
              </a:ext>
            </a:extLst>
          </p:cNvPr>
          <p:cNvPicPr>
            <a:picLocks noChangeAspect="1"/>
          </p:cNvPicPr>
          <p:nvPr/>
        </p:nvPicPr>
        <p:blipFill>
          <a:blip r:embed="rId5"/>
          <a:stretch>
            <a:fillRect/>
          </a:stretch>
        </p:blipFill>
        <p:spPr>
          <a:xfrm>
            <a:off x="93466" y="4766506"/>
            <a:ext cx="1005927" cy="1012024"/>
          </a:xfrm>
          <a:prstGeom prst="rect">
            <a:avLst/>
          </a:prstGeom>
        </p:spPr>
      </p:pic>
      <p:sp>
        <p:nvSpPr>
          <p:cNvPr id="9" name="CuadroTexto 8">
            <a:extLst>
              <a:ext uri="{FF2B5EF4-FFF2-40B4-BE49-F238E27FC236}">
                <a16:creationId xmlns:a16="http://schemas.microsoft.com/office/drawing/2014/main" id="{364B9FC0-694E-95BA-9FF0-33D5114B629F}"/>
              </a:ext>
            </a:extLst>
          </p:cNvPr>
          <p:cNvSpPr txBox="1"/>
          <p:nvPr/>
        </p:nvSpPr>
        <p:spPr>
          <a:xfrm>
            <a:off x="1475656" y="1091123"/>
            <a:ext cx="7352084" cy="4601260"/>
          </a:xfrm>
          <a:prstGeom prst="rect">
            <a:avLst/>
          </a:prstGeom>
          <a:noFill/>
        </p:spPr>
        <p:txBody>
          <a:bodyPr wrap="square">
            <a:spAutoFit/>
          </a:bodyPr>
          <a:lstStyle/>
          <a:p>
            <a:pPr marL="342900" marR="45720" lvl="0" indent="-342900" algn="just">
              <a:buClr>
                <a:schemeClr val="accent3"/>
              </a:buClr>
              <a:buSzPct val="95000"/>
              <a:buFont typeface="Wingdings" panose="05000000000000000000" pitchFamily="2" charset="2"/>
              <a:buChar char="Ø"/>
              <a:defRPr/>
            </a:pPr>
            <a:r>
              <a:rPr lang="es-ES" sz="2100" dirty="0">
                <a:latin typeface="Halvética"/>
                <a:cs typeface="Arial" pitchFamily="34" charset="0"/>
              </a:rPr>
              <a:t>Publicar la evaluación de desempeño a través de los medios de comunicación que aplique en las dependencias.</a:t>
            </a:r>
          </a:p>
          <a:p>
            <a:pPr marR="45720" lvl="0" algn="just">
              <a:buClr>
                <a:schemeClr val="accent3"/>
              </a:buClr>
              <a:buSzPct val="95000"/>
              <a:defRPr/>
            </a:pPr>
            <a:endParaRPr lang="es-ES" sz="2100" dirty="0">
              <a:latin typeface="Halvética"/>
              <a:cs typeface="Arial" pitchFamily="34" charset="0"/>
            </a:endParaRPr>
          </a:p>
          <a:p>
            <a:pPr marL="342900" marR="45720" lvl="0" indent="-342900" algn="just">
              <a:buClr>
                <a:schemeClr val="accent3"/>
              </a:buClr>
              <a:buSzPct val="95000"/>
              <a:buFont typeface="Wingdings" panose="05000000000000000000" pitchFamily="2" charset="2"/>
              <a:buChar char="Ø"/>
              <a:defRPr/>
            </a:pPr>
            <a:r>
              <a:rPr lang="es-ES" sz="2100" dirty="0">
                <a:latin typeface="Halvética"/>
                <a:cs typeface="Arial" pitchFamily="34" charset="0"/>
              </a:rPr>
              <a:t>Para la elaboración de la planificación de la evaluación de desempeño, se deberá de realizar una descarga general del personal adscrito a la dependencia, previo a la fecha de inducción.</a:t>
            </a:r>
          </a:p>
          <a:p>
            <a:pPr marL="342900" marR="45720" lvl="0" indent="-342900" algn="just">
              <a:buClr>
                <a:schemeClr val="accent3"/>
              </a:buClr>
              <a:buSzPct val="95000"/>
              <a:buFont typeface="Wingdings" panose="05000000000000000000" pitchFamily="2" charset="2"/>
              <a:buChar char="Ø"/>
              <a:defRPr/>
            </a:pPr>
            <a:endParaRPr lang="es-ES" sz="2100" b="1" dirty="0">
              <a:latin typeface="Halvética"/>
              <a:cs typeface="Arial" pitchFamily="34" charset="0"/>
            </a:endParaRPr>
          </a:p>
          <a:p>
            <a:pPr marL="342900" marR="45720" lvl="0" indent="-342900" algn="just">
              <a:buClr>
                <a:schemeClr val="accent3"/>
              </a:buClr>
              <a:buSzPct val="95000"/>
              <a:buFont typeface="Wingdings" panose="05000000000000000000" pitchFamily="2" charset="2"/>
              <a:buChar char="Ø"/>
              <a:defRPr/>
            </a:pPr>
            <a:r>
              <a:rPr kumimoji="0" lang="es-ES" sz="2100" i="0" u="none" strike="noStrike" kern="1200" cap="none" spc="0" normalizeH="0" noProof="0" dirty="0">
                <a:ln>
                  <a:noFill/>
                </a:ln>
                <a:effectLst/>
                <a:uLnTx/>
                <a:uFillTx/>
                <a:latin typeface="Halvética"/>
                <a:cs typeface="Arial" pitchFamily="34" charset="0"/>
              </a:rPr>
              <a:t>Todo el personal militar y Asimilado Militar, adscritos </a:t>
            </a:r>
            <a:r>
              <a:rPr lang="es-ES" sz="2100" dirty="0">
                <a:latin typeface="Halvética"/>
                <a:cs typeface="Arial" pitchFamily="34" charset="0"/>
              </a:rPr>
              <a:t>oficialmente a </a:t>
            </a:r>
            <a:r>
              <a:rPr kumimoji="0" lang="es-ES" sz="2100" i="0" u="none" strike="noStrike" kern="1200" cap="none" spc="0" normalizeH="0" noProof="0" dirty="0">
                <a:ln>
                  <a:noFill/>
                </a:ln>
                <a:effectLst/>
                <a:uLnTx/>
                <a:uFillTx/>
                <a:latin typeface="Halvética"/>
                <a:cs typeface="Arial" pitchFamily="34" charset="0"/>
              </a:rPr>
              <a:t>una dependencia, deberá de ser planificado y evaluado independiente haya sido asignado reciente o esté en proceso de ser despachado.</a:t>
            </a:r>
          </a:p>
          <a:p>
            <a:pPr marL="342900" marR="45720" lvl="0" indent="-342900" algn="just">
              <a:buClr>
                <a:schemeClr val="accent3"/>
              </a:buClr>
              <a:buSzPct val="95000"/>
              <a:buFont typeface="Wingdings" panose="05000000000000000000" pitchFamily="2" charset="2"/>
              <a:buChar char="Ø"/>
              <a:defRPr/>
            </a:pPr>
            <a:endParaRPr lang="es-ES" sz="2100" dirty="0">
              <a:latin typeface="Halvética"/>
              <a:cs typeface="Arial" pitchFamily="34" charset="0"/>
            </a:endParaRPr>
          </a:p>
          <a:p>
            <a:pPr marL="342900" marR="45720" lvl="0" indent="-342900" algn="just">
              <a:buClr>
                <a:schemeClr val="accent3"/>
              </a:buClr>
              <a:buSzPct val="95000"/>
              <a:buFont typeface="Wingdings" panose="05000000000000000000" pitchFamily="2" charset="2"/>
              <a:buChar char="§"/>
              <a:defRPr/>
            </a:pPr>
            <a:endParaRPr lang="es-ES" sz="20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726924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34566"/>
            <a:ext cx="1512168" cy="1090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2771800" y="153336"/>
            <a:ext cx="4176464" cy="523220"/>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spcAft>
                <a:spcPts val="1000"/>
              </a:spcAft>
              <a:tabLst>
                <a:tab pos="139700" algn="l"/>
              </a:tabLst>
            </a:pPr>
            <a:r>
              <a:rPr lang="es-DO" sz="2800" b="1" dirty="0">
                <a:solidFill>
                  <a:schemeClr val="tx1"/>
                </a:solidFill>
                <a:latin typeface="Halvética"/>
                <a:cs typeface="Times New Roman" panose="02020603050405020304" pitchFamily="18" charset="0"/>
              </a:rPr>
              <a:t>CONT.</a:t>
            </a:r>
            <a:endParaRPr lang="es-ES" sz="2800" b="1" dirty="0">
              <a:solidFill>
                <a:schemeClr val="tx1"/>
              </a:solidFill>
              <a:latin typeface="Halvética"/>
              <a:cs typeface="Times New Roman" panose="02020603050405020304" pitchFamily="18" charset="0"/>
            </a:endParaRPr>
          </a:p>
        </p:txBody>
      </p:sp>
      <p:pic>
        <p:nvPicPr>
          <p:cNvPr id="2" name="Imagen 1">
            <a:extLst>
              <a:ext uri="{FF2B5EF4-FFF2-40B4-BE49-F238E27FC236}">
                <a16:creationId xmlns:a16="http://schemas.microsoft.com/office/drawing/2014/main" id="{E7D091A4-77AB-7487-CA2D-53BC4C42C5F8}"/>
              </a:ext>
            </a:extLst>
          </p:cNvPr>
          <p:cNvPicPr>
            <a:picLocks noChangeAspect="1"/>
          </p:cNvPicPr>
          <p:nvPr/>
        </p:nvPicPr>
        <p:blipFill>
          <a:blip r:embed="rId3"/>
          <a:stretch>
            <a:fillRect/>
          </a:stretch>
        </p:blipFill>
        <p:spPr>
          <a:xfrm>
            <a:off x="207184" y="1429109"/>
            <a:ext cx="1182727" cy="975445"/>
          </a:xfrm>
          <a:prstGeom prst="rect">
            <a:avLst/>
          </a:prstGeom>
        </p:spPr>
      </p:pic>
      <p:pic>
        <p:nvPicPr>
          <p:cNvPr id="3" name="Imagen 2">
            <a:extLst>
              <a:ext uri="{FF2B5EF4-FFF2-40B4-BE49-F238E27FC236}">
                <a16:creationId xmlns:a16="http://schemas.microsoft.com/office/drawing/2014/main" id="{E705607F-CD18-E665-3091-64DF0EAFC7BF}"/>
              </a:ext>
            </a:extLst>
          </p:cNvPr>
          <p:cNvPicPr>
            <a:picLocks noChangeAspect="1"/>
          </p:cNvPicPr>
          <p:nvPr/>
        </p:nvPicPr>
        <p:blipFill>
          <a:blip r:embed="rId4"/>
          <a:stretch>
            <a:fillRect/>
          </a:stretch>
        </p:blipFill>
        <p:spPr>
          <a:xfrm>
            <a:off x="61066" y="3022117"/>
            <a:ext cx="1201016" cy="1225402"/>
          </a:xfrm>
          <a:prstGeom prst="rect">
            <a:avLst/>
          </a:prstGeom>
        </p:spPr>
      </p:pic>
      <p:pic>
        <p:nvPicPr>
          <p:cNvPr id="4" name="Imagen 3">
            <a:extLst>
              <a:ext uri="{FF2B5EF4-FFF2-40B4-BE49-F238E27FC236}">
                <a16:creationId xmlns:a16="http://schemas.microsoft.com/office/drawing/2014/main" id="{D4AD2EDC-7A84-7AF7-B168-368A0D3B7829}"/>
              </a:ext>
            </a:extLst>
          </p:cNvPr>
          <p:cNvPicPr>
            <a:picLocks noChangeAspect="1"/>
          </p:cNvPicPr>
          <p:nvPr/>
        </p:nvPicPr>
        <p:blipFill>
          <a:blip r:embed="rId5"/>
          <a:stretch>
            <a:fillRect/>
          </a:stretch>
        </p:blipFill>
        <p:spPr>
          <a:xfrm>
            <a:off x="93466" y="4766506"/>
            <a:ext cx="1005927" cy="1012024"/>
          </a:xfrm>
          <a:prstGeom prst="rect">
            <a:avLst/>
          </a:prstGeom>
        </p:spPr>
      </p:pic>
      <p:sp>
        <p:nvSpPr>
          <p:cNvPr id="9" name="CuadroTexto 8">
            <a:extLst>
              <a:ext uri="{FF2B5EF4-FFF2-40B4-BE49-F238E27FC236}">
                <a16:creationId xmlns:a16="http://schemas.microsoft.com/office/drawing/2014/main" id="{364B9FC0-694E-95BA-9FF0-33D5114B629F}"/>
              </a:ext>
            </a:extLst>
          </p:cNvPr>
          <p:cNvSpPr txBox="1"/>
          <p:nvPr/>
        </p:nvSpPr>
        <p:spPr>
          <a:xfrm>
            <a:off x="1461618" y="1225402"/>
            <a:ext cx="7502870" cy="4601260"/>
          </a:xfrm>
          <a:prstGeom prst="rect">
            <a:avLst/>
          </a:prstGeom>
          <a:noFill/>
        </p:spPr>
        <p:txBody>
          <a:bodyPr wrap="square">
            <a:spAutoFit/>
          </a:bodyPr>
          <a:lstStyle/>
          <a:p>
            <a:pPr marL="342900" marR="45720" indent="-342900" algn="just" defTabSz="914400">
              <a:buClr>
                <a:schemeClr val="accent3"/>
              </a:buClr>
              <a:buSzPct val="95000"/>
              <a:buFont typeface="Wingdings" panose="05000000000000000000" pitchFamily="2" charset="2"/>
              <a:buChar char="Ø"/>
              <a:defRPr/>
            </a:pPr>
            <a:r>
              <a:rPr kumimoji="0" lang="es-ES" sz="2100" i="0" u="none" strike="noStrike" kern="1200" cap="none" spc="0" normalizeH="0" noProof="0" dirty="0">
                <a:ln>
                  <a:noFill/>
                </a:ln>
                <a:effectLst/>
                <a:uLnTx/>
                <a:uFillTx/>
                <a:latin typeface="Halvética"/>
                <a:cs typeface="Arial" pitchFamily="34" charset="0"/>
              </a:rPr>
              <a:t>El  evaluador que sea relevado del puesto deberá de realizar la evaluación del personal planificado, antes de entregar el puesto, en virtud de que será objeto de medida correctiva en caso de que el personal no sea evaluado.</a:t>
            </a:r>
          </a:p>
          <a:p>
            <a:pPr marL="342900" marR="45720" indent="-342900" algn="just" defTabSz="914400">
              <a:buClr>
                <a:schemeClr val="accent3"/>
              </a:buClr>
              <a:buSzPct val="95000"/>
              <a:buFont typeface="Wingdings" panose="05000000000000000000" pitchFamily="2" charset="2"/>
              <a:buChar char="Ø"/>
              <a:defRPr/>
            </a:pPr>
            <a:endParaRPr kumimoji="0" lang="es-ES" sz="2100" i="0" u="none" strike="noStrike" kern="1200" cap="none" spc="0" normalizeH="0" noProof="0" dirty="0">
              <a:ln>
                <a:noFill/>
              </a:ln>
              <a:effectLst/>
              <a:uLnTx/>
              <a:uFillTx/>
              <a:latin typeface="Halvética"/>
              <a:cs typeface="Arial" pitchFamily="34" charset="0"/>
            </a:endParaRPr>
          </a:p>
          <a:p>
            <a:pPr marL="342900" marR="45720" indent="-342900" algn="just" defTabSz="914400">
              <a:buClr>
                <a:schemeClr val="accent3"/>
              </a:buClr>
              <a:buSzPct val="95000"/>
              <a:buFont typeface="Wingdings" panose="05000000000000000000" pitchFamily="2" charset="2"/>
              <a:buChar char="Ø"/>
              <a:defRPr/>
            </a:pPr>
            <a:r>
              <a:rPr kumimoji="0" lang="es-ES" sz="2100" i="0" u="none" strike="noStrike" kern="1200" cap="none" spc="0" normalizeH="0" noProof="0" dirty="0">
                <a:ln>
                  <a:noFill/>
                </a:ln>
                <a:effectLst/>
                <a:uLnTx/>
                <a:uFillTx/>
                <a:latin typeface="Halvética"/>
                <a:cs typeface="Arial" pitchFamily="34" charset="0"/>
              </a:rPr>
              <a:t>El personal que </a:t>
            </a:r>
            <a:r>
              <a:rPr kumimoji="0" lang="es-ES" sz="2100" b="1" i="0" u="none" strike="noStrike" kern="1200" cap="none" spc="0" normalizeH="0" noProof="0" dirty="0">
                <a:ln>
                  <a:noFill/>
                </a:ln>
                <a:effectLst/>
                <a:uLnTx/>
                <a:uFillTx/>
                <a:latin typeface="Halvética"/>
                <a:cs typeface="Arial" pitchFamily="34" charset="0"/>
              </a:rPr>
              <a:t>no</a:t>
            </a:r>
            <a:r>
              <a:rPr kumimoji="0" lang="es-ES" sz="2100" i="0" u="none" strike="noStrike" kern="1200" cap="none" spc="0" normalizeH="0" noProof="0" dirty="0">
                <a:ln>
                  <a:noFill/>
                </a:ln>
                <a:effectLst/>
                <a:uLnTx/>
                <a:uFillTx/>
                <a:latin typeface="Halvética"/>
                <a:cs typeface="Arial" pitchFamily="34" charset="0"/>
              </a:rPr>
              <a:t> figura en el formulario No.49 (listado de Personal) de una dependencia no deberá ser evaluado, este deberá ser enviado en la dependencia donde esté asignado de manera oficial.</a:t>
            </a:r>
          </a:p>
          <a:p>
            <a:pPr marL="342900" marR="45720" lvl="0" indent="-342900" algn="just" defTabSz="914400" rtl="0" eaLnBrk="1" fontAlgn="auto" latinLnBrk="0" hangingPunct="1">
              <a:spcBef>
                <a:spcPts val="0"/>
              </a:spcBef>
              <a:spcAft>
                <a:spcPts val="0"/>
              </a:spcAft>
              <a:buClr>
                <a:schemeClr val="accent3"/>
              </a:buClr>
              <a:buSzPct val="95000"/>
              <a:buFont typeface="Wingdings" panose="05000000000000000000" pitchFamily="2" charset="2"/>
              <a:buChar char="Ø"/>
              <a:tabLst/>
              <a:defRPr/>
            </a:pPr>
            <a:endParaRPr lang="es-ES" sz="2100" dirty="0">
              <a:latin typeface="Halvética"/>
              <a:cs typeface="Arial" pitchFamily="34" charset="0"/>
            </a:endParaRPr>
          </a:p>
          <a:p>
            <a:pPr marL="342900" marR="45720" lvl="0" indent="-342900" algn="just" defTabSz="914400" rtl="0" eaLnBrk="1" fontAlgn="auto" latinLnBrk="0" hangingPunct="1">
              <a:spcBef>
                <a:spcPts val="0"/>
              </a:spcBef>
              <a:spcAft>
                <a:spcPts val="0"/>
              </a:spcAft>
              <a:buClr>
                <a:schemeClr val="accent3"/>
              </a:buClr>
              <a:buSzPct val="95000"/>
              <a:buFont typeface="Wingdings" panose="05000000000000000000" pitchFamily="2" charset="2"/>
              <a:buChar char="Ø"/>
              <a:tabLst/>
              <a:defRPr/>
            </a:pPr>
            <a:r>
              <a:rPr lang="es-ES" sz="2100" dirty="0">
                <a:latin typeface="Halvética"/>
                <a:cs typeface="Arial" pitchFamily="34" charset="0"/>
              </a:rPr>
              <a:t>El </a:t>
            </a:r>
            <a:r>
              <a:rPr lang="es-ES" sz="2100" noProof="0" dirty="0">
                <a:latin typeface="Halvética"/>
                <a:cs typeface="Arial" pitchFamily="34" charset="0"/>
              </a:rPr>
              <a:t>personal no planificado deberá ser informado el motivo de forma documental o descrito en el reporte de la planificación.</a:t>
            </a:r>
          </a:p>
          <a:p>
            <a:pPr marL="342900" marR="45720" lvl="0" indent="-342900" algn="just" defTabSz="914400" rtl="0" eaLnBrk="1" fontAlgn="auto" latinLnBrk="0" hangingPunct="1">
              <a:spcBef>
                <a:spcPts val="0"/>
              </a:spcBef>
              <a:spcAft>
                <a:spcPts val="0"/>
              </a:spcAft>
              <a:buClr>
                <a:schemeClr val="accent3"/>
              </a:buClr>
              <a:buSzPct val="95000"/>
              <a:buFont typeface="Wingdings" panose="05000000000000000000" pitchFamily="2" charset="2"/>
              <a:buChar char="Ø"/>
              <a:tabLst/>
              <a:defRPr/>
            </a:pPr>
            <a:endParaRPr lang="es-ES" sz="2100" noProof="0" dirty="0">
              <a:latin typeface="Halvética"/>
              <a:cs typeface="Arial" pitchFamily="34" charset="0"/>
            </a:endParaRPr>
          </a:p>
          <a:p>
            <a:pPr marL="342900" marR="45720" lvl="0" indent="-342900" algn="just">
              <a:buClr>
                <a:schemeClr val="accent3"/>
              </a:buClr>
              <a:buSzPct val="95000"/>
              <a:buFont typeface="Wingdings" panose="05000000000000000000" pitchFamily="2" charset="2"/>
              <a:buChar char="§"/>
              <a:defRPr/>
            </a:pPr>
            <a:endParaRPr lang="es-ES" sz="20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6216976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3">
                <a:lumMod val="67000"/>
              </a:schemeClr>
            </a:gs>
            <a:gs pos="70500">
              <a:schemeClr val="tx2">
                <a:lumMod val="50000"/>
                <a:lumOff val="50000"/>
              </a:schemeClr>
            </a:gs>
            <a:gs pos="47000">
              <a:srgbClr val="AEC9BB"/>
            </a:gs>
            <a:gs pos="0">
              <a:schemeClr val="accent1">
                <a:lumMod val="60000"/>
                <a:lumOff val="40000"/>
              </a:schemeClr>
            </a:gs>
            <a:gs pos="94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34566"/>
            <a:ext cx="1512168" cy="1090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2771800" y="392880"/>
            <a:ext cx="4176464" cy="523220"/>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es-DO" sz="2800" b="1" dirty="0">
                <a:solidFill>
                  <a:schemeClr val="tx1"/>
                </a:solidFill>
                <a:latin typeface="Halvética"/>
                <a:cs typeface="Arial" pitchFamily="34" charset="0"/>
              </a:rPr>
              <a:t>CONT.</a:t>
            </a:r>
            <a:endParaRPr lang="es-ES" sz="2800" b="1" dirty="0">
              <a:solidFill>
                <a:schemeClr val="tx1"/>
              </a:solidFill>
              <a:latin typeface="Halvética"/>
            </a:endParaRPr>
          </a:p>
        </p:txBody>
      </p:sp>
      <p:pic>
        <p:nvPicPr>
          <p:cNvPr id="2" name="Imagen 1">
            <a:extLst>
              <a:ext uri="{FF2B5EF4-FFF2-40B4-BE49-F238E27FC236}">
                <a16:creationId xmlns:a16="http://schemas.microsoft.com/office/drawing/2014/main" id="{E7D091A4-77AB-7487-CA2D-53BC4C42C5F8}"/>
              </a:ext>
            </a:extLst>
          </p:cNvPr>
          <p:cNvPicPr>
            <a:picLocks noChangeAspect="1"/>
          </p:cNvPicPr>
          <p:nvPr/>
        </p:nvPicPr>
        <p:blipFill>
          <a:blip r:embed="rId4"/>
          <a:stretch>
            <a:fillRect/>
          </a:stretch>
        </p:blipFill>
        <p:spPr>
          <a:xfrm>
            <a:off x="207184" y="1429109"/>
            <a:ext cx="1182727" cy="975445"/>
          </a:xfrm>
          <a:prstGeom prst="rect">
            <a:avLst/>
          </a:prstGeom>
        </p:spPr>
      </p:pic>
      <p:pic>
        <p:nvPicPr>
          <p:cNvPr id="3" name="Imagen 2">
            <a:extLst>
              <a:ext uri="{FF2B5EF4-FFF2-40B4-BE49-F238E27FC236}">
                <a16:creationId xmlns:a16="http://schemas.microsoft.com/office/drawing/2014/main" id="{E705607F-CD18-E665-3091-64DF0EAFC7BF}"/>
              </a:ext>
            </a:extLst>
          </p:cNvPr>
          <p:cNvPicPr>
            <a:picLocks noChangeAspect="1"/>
          </p:cNvPicPr>
          <p:nvPr/>
        </p:nvPicPr>
        <p:blipFill>
          <a:blip r:embed="rId5"/>
          <a:stretch>
            <a:fillRect/>
          </a:stretch>
        </p:blipFill>
        <p:spPr>
          <a:xfrm>
            <a:off x="61066" y="3022117"/>
            <a:ext cx="1201016" cy="1225402"/>
          </a:xfrm>
          <a:prstGeom prst="rect">
            <a:avLst/>
          </a:prstGeom>
        </p:spPr>
      </p:pic>
      <p:pic>
        <p:nvPicPr>
          <p:cNvPr id="4" name="Imagen 3">
            <a:extLst>
              <a:ext uri="{FF2B5EF4-FFF2-40B4-BE49-F238E27FC236}">
                <a16:creationId xmlns:a16="http://schemas.microsoft.com/office/drawing/2014/main" id="{D4AD2EDC-7A84-7AF7-B168-368A0D3B7829}"/>
              </a:ext>
            </a:extLst>
          </p:cNvPr>
          <p:cNvPicPr>
            <a:picLocks noChangeAspect="1"/>
          </p:cNvPicPr>
          <p:nvPr/>
        </p:nvPicPr>
        <p:blipFill>
          <a:blip r:embed="rId6"/>
          <a:stretch>
            <a:fillRect/>
          </a:stretch>
        </p:blipFill>
        <p:spPr>
          <a:xfrm>
            <a:off x="93466" y="4766506"/>
            <a:ext cx="1005927" cy="1012024"/>
          </a:xfrm>
          <a:prstGeom prst="rect">
            <a:avLst/>
          </a:prstGeom>
        </p:spPr>
      </p:pic>
      <p:sp>
        <p:nvSpPr>
          <p:cNvPr id="9" name="CuadroTexto 8">
            <a:extLst>
              <a:ext uri="{FF2B5EF4-FFF2-40B4-BE49-F238E27FC236}">
                <a16:creationId xmlns:a16="http://schemas.microsoft.com/office/drawing/2014/main" id="{364B9FC0-694E-95BA-9FF0-33D5114B629F}"/>
              </a:ext>
            </a:extLst>
          </p:cNvPr>
          <p:cNvSpPr txBox="1"/>
          <p:nvPr/>
        </p:nvSpPr>
        <p:spPr>
          <a:xfrm>
            <a:off x="1547664" y="1340768"/>
            <a:ext cx="7502870" cy="5570756"/>
          </a:xfrm>
          <a:prstGeom prst="rect">
            <a:avLst/>
          </a:prstGeom>
          <a:noFill/>
        </p:spPr>
        <p:txBody>
          <a:bodyPr wrap="square">
            <a:spAutoFit/>
          </a:bodyPr>
          <a:lstStyle/>
          <a:p>
            <a:pPr marL="342900" marR="45720" indent="-342900" algn="just">
              <a:buClr>
                <a:schemeClr val="accent3"/>
              </a:buClr>
              <a:buSzPct val="95000"/>
              <a:buFont typeface="Wingdings" panose="05000000000000000000" pitchFamily="2" charset="2"/>
              <a:buChar char="Ø"/>
              <a:defRPr/>
            </a:pPr>
            <a:r>
              <a:rPr lang="es-ES" sz="2400" dirty="0">
                <a:latin typeface="Halvética"/>
                <a:cs typeface="Arial" pitchFamily="34" charset="0"/>
              </a:rPr>
              <a:t>El personal planificado que no sea reportada la evaluación de desempeño, el Director o el (equivalente) de RR.HH, deberá de TOMAR la medida correctiva que aplique, para que sea mitigado oportunamente las novedades internas del proceso.</a:t>
            </a:r>
            <a:endParaRPr lang="es-ES" sz="2400" noProof="0" dirty="0">
              <a:latin typeface="Halvética"/>
              <a:cs typeface="Arial" pitchFamily="34" charset="0"/>
            </a:endParaRPr>
          </a:p>
          <a:p>
            <a:pPr marL="342900" marR="45720" indent="-342900" algn="just">
              <a:buClr>
                <a:schemeClr val="accent3"/>
              </a:buClr>
              <a:buSzPct val="95000"/>
              <a:buFont typeface="Wingdings" panose="05000000000000000000" pitchFamily="2" charset="2"/>
              <a:buChar char="Ø"/>
              <a:defRPr/>
            </a:pPr>
            <a:endParaRPr lang="es-ES" sz="2400" dirty="0">
              <a:latin typeface="Halvética"/>
              <a:cs typeface="Arial" pitchFamily="34" charset="0"/>
            </a:endParaRPr>
          </a:p>
          <a:p>
            <a:pPr marL="342900" marR="45720" indent="-342900" algn="just">
              <a:buClr>
                <a:schemeClr val="accent3"/>
              </a:buClr>
              <a:buSzPct val="95000"/>
              <a:buFont typeface="Wingdings" panose="05000000000000000000" pitchFamily="2" charset="2"/>
              <a:buChar char="Ø"/>
              <a:defRPr/>
            </a:pPr>
            <a:r>
              <a:rPr lang="es-ES" sz="2400" dirty="0">
                <a:latin typeface="Halvética"/>
                <a:cs typeface="Arial" pitchFamily="34" charset="0"/>
              </a:rPr>
              <a:t>El personal que es despachado a otra unidad durante este proceso de evaluación deberá ser enviado con la copia de su evaluación adjunto al documento de traslado, en caso de que este proceso sea obviado, se le concederá 48 horas para que obtenga la misma.</a:t>
            </a:r>
          </a:p>
          <a:p>
            <a:pPr marL="342900" marR="45720" indent="-342900" algn="just">
              <a:buClr>
                <a:schemeClr val="accent3"/>
              </a:buClr>
              <a:buSzPct val="95000"/>
              <a:buFont typeface="Wingdings" panose="05000000000000000000" pitchFamily="2" charset="2"/>
              <a:buChar char="Ø"/>
              <a:defRPr/>
            </a:pPr>
            <a:endParaRPr lang="es-ES" sz="2400" dirty="0">
              <a:latin typeface="Halvética"/>
              <a:cs typeface="Arial" pitchFamily="34" charset="0"/>
            </a:endParaRPr>
          </a:p>
          <a:p>
            <a:pPr marL="342900" marR="45720" indent="-342900" algn="just">
              <a:buClr>
                <a:schemeClr val="accent3"/>
              </a:buClr>
              <a:buSzPct val="95000"/>
              <a:buFont typeface="Wingdings" panose="05000000000000000000" pitchFamily="2" charset="2"/>
              <a:buChar char="Ø"/>
              <a:defRPr/>
            </a:pPr>
            <a:r>
              <a:rPr lang="es-ES" sz="2400" dirty="0">
                <a:latin typeface="Halvética"/>
                <a:cs typeface="Arial" pitchFamily="34" charset="0"/>
              </a:rPr>
              <a:t>Sea justo al realizar la evaluación del personal bajo su mando.</a:t>
            </a:r>
          </a:p>
          <a:p>
            <a:pPr marL="342900" marR="45720" lvl="0" indent="-342900" algn="just">
              <a:buClr>
                <a:schemeClr val="accent3"/>
              </a:buClr>
              <a:buSzPct val="95000"/>
              <a:buFont typeface="Wingdings" panose="05000000000000000000" pitchFamily="2" charset="2"/>
              <a:buChar char="§"/>
              <a:defRPr/>
            </a:pPr>
            <a:endParaRPr lang="es-ES" sz="20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9066722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p:cNvSpPr/>
          <p:nvPr/>
        </p:nvSpPr>
        <p:spPr>
          <a:xfrm>
            <a:off x="2915816" y="908720"/>
            <a:ext cx="5115797" cy="671851"/>
          </a:xfrm>
          <a:prstGeom prst="rect">
            <a:avLst/>
          </a:prstGeom>
          <a:ln/>
        </p:spPr>
        <p:style>
          <a:lnRef idx="3">
            <a:schemeClr val="lt1"/>
          </a:lnRef>
          <a:fillRef idx="1">
            <a:schemeClr val="accent2"/>
          </a:fillRef>
          <a:effectRef idx="1">
            <a:schemeClr val="accent2"/>
          </a:effectRef>
          <a:fontRef idx="minor">
            <a:schemeClr val="lt1"/>
          </a:fontRef>
        </p:style>
        <p:txBody>
          <a:bodyPr wrap="square">
            <a:spAutoFit/>
          </a:bodyPr>
          <a:lstStyle/>
          <a:p>
            <a:pPr marL="109728" algn="ctr">
              <a:lnSpc>
                <a:spcPct val="150000"/>
              </a:lnSpc>
              <a:spcBef>
                <a:spcPts val="400"/>
              </a:spcBef>
              <a:buClr>
                <a:schemeClr val="accent1"/>
              </a:buClr>
              <a:buSzPct val="68000"/>
            </a:pPr>
            <a:r>
              <a:rPr lang="es-ES" sz="2800" dirty="0">
                <a:ln w="0"/>
                <a:solidFill>
                  <a:srgbClr val="0070C0"/>
                </a:solidFill>
                <a:effectLst>
                  <a:outerShdw blurRad="38100" dist="19050" dir="2700000" algn="tl" rotWithShape="0">
                    <a:schemeClr val="dk1">
                      <a:alpha val="40000"/>
                    </a:schemeClr>
                  </a:outerShdw>
                </a:effectLst>
                <a:latin typeface="Halvética"/>
                <a:cs typeface="Arial" pitchFamily="34" charset="0"/>
              </a:rPr>
              <a:t>PÁGINA WEB-MIDE</a:t>
            </a:r>
          </a:p>
        </p:txBody>
      </p:sp>
      <p:pic>
        <p:nvPicPr>
          <p:cNvPr id="5" name="Imagen 4">
            <a:extLst>
              <a:ext uri="{FF2B5EF4-FFF2-40B4-BE49-F238E27FC236}">
                <a16:creationId xmlns:a16="http://schemas.microsoft.com/office/drawing/2014/main" id="{5F436D3F-3EDA-262D-8595-17650D7FEE09}"/>
              </a:ext>
            </a:extLst>
          </p:cNvPr>
          <p:cNvPicPr>
            <a:picLocks noChangeAspect="1"/>
          </p:cNvPicPr>
          <p:nvPr/>
        </p:nvPicPr>
        <p:blipFill>
          <a:blip r:embed="rId2"/>
          <a:stretch>
            <a:fillRect/>
          </a:stretch>
        </p:blipFill>
        <p:spPr>
          <a:xfrm>
            <a:off x="304987" y="2028150"/>
            <a:ext cx="1182750" cy="978325"/>
          </a:xfrm>
          <a:prstGeom prst="rect">
            <a:avLst/>
          </a:prstGeom>
        </p:spPr>
      </p:pic>
      <p:pic>
        <p:nvPicPr>
          <p:cNvPr id="6" name="Imagen 5">
            <a:extLst>
              <a:ext uri="{FF2B5EF4-FFF2-40B4-BE49-F238E27FC236}">
                <a16:creationId xmlns:a16="http://schemas.microsoft.com/office/drawing/2014/main" id="{0D21FF36-120C-C0CD-FAFA-AABCF48302C8}"/>
              </a:ext>
            </a:extLst>
          </p:cNvPr>
          <p:cNvPicPr>
            <a:picLocks noChangeAspect="1"/>
          </p:cNvPicPr>
          <p:nvPr/>
        </p:nvPicPr>
        <p:blipFill>
          <a:blip r:embed="rId3"/>
          <a:stretch>
            <a:fillRect/>
          </a:stretch>
        </p:blipFill>
        <p:spPr>
          <a:xfrm>
            <a:off x="216874" y="3615746"/>
            <a:ext cx="1200696" cy="1225402"/>
          </a:xfrm>
          <a:prstGeom prst="rect">
            <a:avLst/>
          </a:prstGeom>
        </p:spPr>
      </p:pic>
      <p:pic>
        <p:nvPicPr>
          <p:cNvPr id="7" name="Imagen 6">
            <a:extLst>
              <a:ext uri="{FF2B5EF4-FFF2-40B4-BE49-F238E27FC236}">
                <a16:creationId xmlns:a16="http://schemas.microsoft.com/office/drawing/2014/main" id="{AF1522D7-F74F-9101-AFB9-6CB07D5421C1}"/>
              </a:ext>
            </a:extLst>
          </p:cNvPr>
          <p:cNvPicPr>
            <a:picLocks noChangeAspect="1"/>
          </p:cNvPicPr>
          <p:nvPr/>
        </p:nvPicPr>
        <p:blipFill>
          <a:blip r:embed="rId4"/>
          <a:stretch>
            <a:fillRect/>
          </a:stretch>
        </p:blipFill>
        <p:spPr>
          <a:xfrm>
            <a:off x="347811" y="5292812"/>
            <a:ext cx="1008112" cy="1008112"/>
          </a:xfrm>
          <a:prstGeom prst="rect">
            <a:avLst/>
          </a:prstGeom>
        </p:spPr>
      </p:pic>
      <p:pic>
        <p:nvPicPr>
          <p:cNvPr id="11" name="Imagen 10">
            <a:extLst>
              <a:ext uri="{FF2B5EF4-FFF2-40B4-BE49-F238E27FC236}">
                <a16:creationId xmlns:a16="http://schemas.microsoft.com/office/drawing/2014/main" id="{8D97CAC0-C39D-8480-278F-F20298BA508C}"/>
              </a:ext>
            </a:extLst>
          </p:cNvPr>
          <p:cNvPicPr>
            <a:picLocks noChangeAspect="1"/>
          </p:cNvPicPr>
          <p:nvPr/>
        </p:nvPicPr>
        <p:blipFill>
          <a:blip r:embed="rId5"/>
          <a:stretch>
            <a:fillRect/>
          </a:stretch>
        </p:blipFill>
        <p:spPr>
          <a:xfrm>
            <a:off x="179512" y="557076"/>
            <a:ext cx="1835696" cy="1079086"/>
          </a:xfrm>
          <a:prstGeom prst="rect">
            <a:avLst/>
          </a:prstGeom>
        </p:spPr>
      </p:pic>
      <p:sp>
        <p:nvSpPr>
          <p:cNvPr id="13" name="CuadroTexto 12">
            <a:extLst>
              <a:ext uri="{FF2B5EF4-FFF2-40B4-BE49-F238E27FC236}">
                <a16:creationId xmlns:a16="http://schemas.microsoft.com/office/drawing/2014/main" id="{D38DB3A7-AEE2-A891-84C2-C23907AB2403}"/>
              </a:ext>
            </a:extLst>
          </p:cNvPr>
          <p:cNvSpPr txBox="1"/>
          <p:nvPr/>
        </p:nvSpPr>
        <p:spPr>
          <a:xfrm>
            <a:off x="2015208" y="2416087"/>
            <a:ext cx="7021288" cy="2060885"/>
          </a:xfrm>
          <a:prstGeom prst="rect">
            <a:avLst/>
          </a:prstGeom>
          <a:noFill/>
        </p:spPr>
        <p:txBody>
          <a:bodyPr wrap="square">
            <a:spAutoFit/>
          </a:bodyPr>
          <a:lstStyle/>
          <a:p>
            <a:pPr marL="342900" indent="-342900">
              <a:lnSpc>
                <a:spcPct val="150000"/>
              </a:lnSpc>
              <a:buFont typeface="Wingdings" panose="05000000000000000000" pitchFamily="2" charset="2"/>
              <a:buChar char="Ø"/>
            </a:pPr>
            <a:r>
              <a:rPr lang="es-ES" sz="2200" dirty="0">
                <a:latin typeface="Halvética"/>
                <a:cs typeface="Arial" panose="020B0604020202020204" pitchFamily="34" charset="0"/>
              </a:rPr>
              <a:t>Portal Transparencia</a:t>
            </a:r>
          </a:p>
          <a:p>
            <a:pPr marL="342900" indent="-342900">
              <a:lnSpc>
                <a:spcPct val="150000"/>
              </a:lnSpc>
              <a:buFont typeface="Wingdings" panose="05000000000000000000" pitchFamily="2" charset="2"/>
              <a:buChar char="Ø"/>
            </a:pPr>
            <a:r>
              <a:rPr lang="es-ES" sz="2200" dirty="0">
                <a:latin typeface="Halvética"/>
                <a:cs typeface="Arial" panose="020B0604020202020204" pitchFamily="34" charset="0"/>
              </a:rPr>
              <a:t>Recursos Humanos</a:t>
            </a:r>
          </a:p>
          <a:p>
            <a:pPr marL="342900" indent="-342900">
              <a:lnSpc>
                <a:spcPct val="150000"/>
              </a:lnSpc>
              <a:buFont typeface="Wingdings" panose="05000000000000000000" pitchFamily="2" charset="2"/>
              <a:buChar char="Ø"/>
            </a:pPr>
            <a:r>
              <a:rPr lang="es-ES" sz="2200" dirty="0">
                <a:latin typeface="Halvética"/>
                <a:cs typeface="Arial" panose="020B0604020202020204" pitchFamily="34" charset="0"/>
              </a:rPr>
              <a:t>Manual Evaluación de Desempeño y sus Anexos.</a:t>
            </a:r>
          </a:p>
          <a:p>
            <a:pPr marL="342900" indent="-342900">
              <a:lnSpc>
                <a:spcPct val="150000"/>
              </a:lnSpc>
              <a:buFont typeface="Wingdings" panose="05000000000000000000" pitchFamily="2" charset="2"/>
              <a:buChar char="Ø"/>
            </a:pPr>
            <a:r>
              <a:rPr lang="es-ES" sz="2200" dirty="0">
                <a:latin typeface="Halvética"/>
                <a:cs typeface="Arial" panose="020B0604020202020204" pitchFamily="34" charset="0"/>
              </a:rPr>
              <a:t>Presentación de Evaluación de Desempeño 2022.</a:t>
            </a:r>
          </a:p>
        </p:txBody>
      </p:sp>
    </p:spTree>
    <p:extLst>
      <p:ext uri="{BB962C8B-B14F-4D97-AF65-F5344CB8AC3E}">
        <p14:creationId xmlns:p14="http://schemas.microsoft.com/office/powerpoint/2010/main" val="36239059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p:cNvSpPr/>
          <p:nvPr/>
        </p:nvSpPr>
        <p:spPr>
          <a:xfrm>
            <a:off x="2915816" y="908720"/>
            <a:ext cx="5115797" cy="671851"/>
          </a:xfrm>
          <a:prstGeom prst="rect">
            <a:avLst/>
          </a:prstGeom>
          <a:ln/>
        </p:spPr>
        <p:style>
          <a:lnRef idx="3">
            <a:schemeClr val="lt1"/>
          </a:lnRef>
          <a:fillRef idx="1">
            <a:schemeClr val="accent2"/>
          </a:fillRef>
          <a:effectRef idx="1">
            <a:schemeClr val="accent2"/>
          </a:effectRef>
          <a:fontRef idx="minor">
            <a:schemeClr val="lt1"/>
          </a:fontRef>
        </p:style>
        <p:txBody>
          <a:bodyPr wrap="square">
            <a:spAutoFit/>
          </a:bodyPr>
          <a:lstStyle/>
          <a:p>
            <a:pPr marL="109728" algn="ctr">
              <a:lnSpc>
                <a:spcPct val="150000"/>
              </a:lnSpc>
              <a:spcBef>
                <a:spcPts val="400"/>
              </a:spcBef>
              <a:buClr>
                <a:schemeClr val="accent1"/>
              </a:buClr>
              <a:buSzPct val="68000"/>
            </a:pPr>
            <a:r>
              <a:rPr lang="es-ES" sz="2800" dirty="0">
                <a:ln w="0"/>
                <a:solidFill>
                  <a:srgbClr val="0070C0"/>
                </a:solidFill>
                <a:effectLst>
                  <a:outerShdw blurRad="38100" dist="19050" dir="2700000" algn="tl" rotWithShape="0">
                    <a:schemeClr val="dk1">
                      <a:alpha val="40000"/>
                    </a:schemeClr>
                  </a:outerShdw>
                </a:effectLst>
                <a:latin typeface="Halvética"/>
                <a:cs typeface="Arial" pitchFamily="34" charset="0"/>
              </a:rPr>
              <a:t>PARA FINES DE CONSULTA</a:t>
            </a:r>
          </a:p>
        </p:txBody>
      </p:sp>
      <p:pic>
        <p:nvPicPr>
          <p:cNvPr id="5" name="Imagen 4">
            <a:extLst>
              <a:ext uri="{FF2B5EF4-FFF2-40B4-BE49-F238E27FC236}">
                <a16:creationId xmlns:a16="http://schemas.microsoft.com/office/drawing/2014/main" id="{5F436D3F-3EDA-262D-8595-17650D7FEE09}"/>
              </a:ext>
            </a:extLst>
          </p:cNvPr>
          <p:cNvPicPr>
            <a:picLocks noChangeAspect="1"/>
          </p:cNvPicPr>
          <p:nvPr/>
        </p:nvPicPr>
        <p:blipFill>
          <a:blip r:embed="rId2"/>
          <a:stretch>
            <a:fillRect/>
          </a:stretch>
        </p:blipFill>
        <p:spPr>
          <a:xfrm>
            <a:off x="304987" y="2028150"/>
            <a:ext cx="1182750" cy="978325"/>
          </a:xfrm>
          <a:prstGeom prst="rect">
            <a:avLst/>
          </a:prstGeom>
        </p:spPr>
      </p:pic>
      <p:pic>
        <p:nvPicPr>
          <p:cNvPr id="6" name="Imagen 5">
            <a:extLst>
              <a:ext uri="{FF2B5EF4-FFF2-40B4-BE49-F238E27FC236}">
                <a16:creationId xmlns:a16="http://schemas.microsoft.com/office/drawing/2014/main" id="{0D21FF36-120C-C0CD-FAFA-AABCF48302C8}"/>
              </a:ext>
            </a:extLst>
          </p:cNvPr>
          <p:cNvPicPr>
            <a:picLocks noChangeAspect="1"/>
          </p:cNvPicPr>
          <p:nvPr/>
        </p:nvPicPr>
        <p:blipFill>
          <a:blip r:embed="rId3"/>
          <a:stretch>
            <a:fillRect/>
          </a:stretch>
        </p:blipFill>
        <p:spPr>
          <a:xfrm>
            <a:off x="216874" y="3615746"/>
            <a:ext cx="1200696" cy="1225402"/>
          </a:xfrm>
          <a:prstGeom prst="rect">
            <a:avLst/>
          </a:prstGeom>
        </p:spPr>
      </p:pic>
      <p:pic>
        <p:nvPicPr>
          <p:cNvPr id="7" name="Imagen 6">
            <a:extLst>
              <a:ext uri="{FF2B5EF4-FFF2-40B4-BE49-F238E27FC236}">
                <a16:creationId xmlns:a16="http://schemas.microsoft.com/office/drawing/2014/main" id="{AF1522D7-F74F-9101-AFB9-6CB07D5421C1}"/>
              </a:ext>
            </a:extLst>
          </p:cNvPr>
          <p:cNvPicPr>
            <a:picLocks noChangeAspect="1"/>
          </p:cNvPicPr>
          <p:nvPr/>
        </p:nvPicPr>
        <p:blipFill>
          <a:blip r:embed="rId4"/>
          <a:stretch>
            <a:fillRect/>
          </a:stretch>
        </p:blipFill>
        <p:spPr>
          <a:xfrm>
            <a:off x="347811" y="5292812"/>
            <a:ext cx="1008112" cy="1008112"/>
          </a:xfrm>
          <a:prstGeom prst="rect">
            <a:avLst/>
          </a:prstGeom>
        </p:spPr>
      </p:pic>
      <p:pic>
        <p:nvPicPr>
          <p:cNvPr id="11" name="Imagen 10">
            <a:extLst>
              <a:ext uri="{FF2B5EF4-FFF2-40B4-BE49-F238E27FC236}">
                <a16:creationId xmlns:a16="http://schemas.microsoft.com/office/drawing/2014/main" id="{8D97CAC0-C39D-8480-278F-F20298BA508C}"/>
              </a:ext>
            </a:extLst>
          </p:cNvPr>
          <p:cNvPicPr>
            <a:picLocks noChangeAspect="1"/>
          </p:cNvPicPr>
          <p:nvPr/>
        </p:nvPicPr>
        <p:blipFill>
          <a:blip r:embed="rId5"/>
          <a:stretch>
            <a:fillRect/>
          </a:stretch>
        </p:blipFill>
        <p:spPr>
          <a:xfrm>
            <a:off x="179512" y="557076"/>
            <a:ext cx="1835696" cy="1079086"/>
          </a:xfrm>
          <a:prstGeom prst="rect">
            <a:avLst/>
          </a:prstGeom>
        </p:spPr>
      </p:pic>
      <p:sp>
        <p:nvSpPr>
          <p:cNvPr id="13" name="CuadroTexto 12">
            <a:extLst>
              <a:ext uri="{FF2B5EF4-FFF2-40B4-BE49-F238E27FC236}">
                <a16:creationId xmlns:a16="http://schemas.microsoft.com/office/drawing/2014/main" id="{D38DB3A7-AEE2-A891-84C2-C23907AB2403}"/>
              </a:ext>
            </a:extLst>
          </p:cNvPr>
          <p:cNvSpPr txBox="1"/>
          <p:nvPr/>
        </p:nvSpPr>
        <p:spPr>
          <a:xfrm>
            <a:off x="2195736" y="2416087"/>
            <a:ext cx="6336704" cy="2579039"/>
          </a:xfrm>
          <a:prstGeom prst="rect">
            <a:avLst/>
          </a:prstGeom>
          <a:noFill/>
        </p:spPr>
        <p:txBody>
          <a:bodyPr wrap="square">
            <a:spAutoFit/>
          </a:bodyPr>
          <a:lstStyle/>
          <a:p>
            <a:pPr>
              <a:lnSpc>
                <a:spcPct val="150000"/>
              </a:lnSpc>
            </a:pPr>
            <a:r>
              <a:rPr lang="es-ES" sz="2200" dirty="0">
                <a:latin typeface="Halvética"/>
                <a:cs typeface="Arial" panose="020B0604020202020204" pitchFamily="34" charset="0"/>
              </a:rPr>
              <a:t>CENTRAL: 809-530-5149, EXT. 3410</a:t>
            </a:r>
          </a:p>
          <a:p>
            <a:pPr>
              <a:lnSpc>
                <a:spcPct val="150000"/>
              </a:lnSpc>
            </a:pPr>
            <a:r>
              <a:rPr lang="es-ES" sz="2200" dirty="0">
                <a:latin typeface="Halvética"/>
                <a:cs typeface="Arial" panose="020B0604020202020204" pitchFamily="34" charset="0"/>
              </a:rPr>
              <a:t>Flota 829-961-5409</a:t>
            </a:r>
          </a:p>
          <a:p>
            <a:pPr>
              <a:lnSpc>
                <a:spcPct val="150000"/>
              </a:lnSpc>
            </a:pPr>
            <a:r>
              <a:rPr lang="es-ES" sz="2200" dirty="0">
                <a:latin typeface="Halvética"/>
                <a:cs typeface="Arial" panose="020B0604020202020204" pitchFamily="34" charset="0"/>
              </a:rPr>
              <a:t>Correo: </a:t>
            </a:r>
            <a:r>
              <a:rPr lang="es-ES" sz="2200" dirty="0">
                <a:latin typeface="Halvética"/>
                <a:cs typeface="Arial" panose="020B0604020202020204" pitchFamily="34" charset="0"/>
                <a:hlinkClick r:id="rId6"/>
              </a:rPr>
              <a:t>evaluaciondesempenoJ1@mide.gob.do</a:t>
            </a:r>
            <a:endParaRPr lang="es-ES" sz="2200" dirty="0">
              <a:latin typeface="Halvética"/>
              <a:cs typeface="Arial" panose="020B0604020202020204" pitchFamily="34" charset="0"/>
            </a:endParaRPr>
          </a:p>
          <a:p>
            <a:pPr>
              <a:lnSpc>
                <a:spcPct val="150000"/>
              </a:lnSpc>
            </a:pPr>
            <a:endParaRPr lang="es-ES" sz="2200" dirty="0">
              <a:latin typeface="Halvética"/>
              <a:cs typeface="Arial" panose="020B0604020202020204" pitchFamily="34" charset="0"/>
            </a:endParaRPr>
          </a:p>
          <a:p>
            <a:pPr>
              <a:lnSpc>
                <a:spcPct val="150000"/>
              </a:lnSpc>
            </a:pPr>
            <a:endParaRPr lang="es-ES" sz="2200" dirty="0">
              <a:latin typeface="Halvética"/>
              <a:cs typeface="Arial" panose="020B0604020202020204" pitchFamily="34" charset="0"/>
            </a:endParaRPr>
          </a:p>
        </p:txBody>
      </p:sp>
    </p:spTree>
    <p:extLst>
      <p:ext uri="{BB962C8B-B14F-4D97-AF65-F5344CB8AC3E}">
        <p14:creationId xmlns:p14="http://schemas.microsoft.com/office/powerpoint/2010/main" val="2965864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00679" y="106418"/>
            <a:ext cx="2448272"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n 5">
            <a:extLst>
              <a:ext uri="{FF2B5EF4-FFF2-40B4-BE49-F238E27FC236}">
                <a16:creationId xmlns:a16="http://schemas.microsoft.com/office/drawing/2014/main" id="{02266EBC-F45F-4913-BC45-4C5A9A94AE76}"/>
              </a:ext>
            </a:extLst>
          </p:cNvPr>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533415" y="2399598"/>
            <a:ext cx="3766777" cy="2452500"/>
          </a:xfrm>
          <a:prstGeom prst="roundRect">
            <a:avLst>
              <a:gd name="adj" fmla="val 16667"/>
            </a:avLst>
          </a:prstGeom>
          <a:ln/>
        </p:spPr>
        <p:style>
          <a:lnRef idx="0">
            <a:schemeClr val="accent1"/>
          </a:lnRef>
          <a:fillRef idx="3">
            <a:schemeClr val="accent1"/>
          </a:fillRef>
          <a:effectRef idx="3">
            <a:schemeClr val="accent1"/>
          </a:effectRef>
          <a:fontRef idx="minor">
            <a:schemeClr val="lt1"/>
          </a:fontRef>
        </p:style>
      </p:pic>
      <p:sp>
        <p:nvSpPr>
          <p:cNvPr id="4" name="3 Rectángulo"/>
          <p:cNvSpPr/>
          <p:nvPr/>
        </p:nvSpPr>
        <p:spPr>
          <a:xfrm>
            <a:off x="1035819" y="1079499"/>
            <a:ext cx="7072362" cy="830997"/>
          </a:xfrm>
          <a:prstGeom prst="rect">
            <a:avLst/>
          </a:prstGeom>
        </p:spPr>
        <p:txBody>
          <a:bodyPr wrap="square">
            <a:spAutoFit/>
          </a:bodyPr>
          <a:lstStyle/>
          <a:p>
            <a:pPr algn="ctr"/>
            <a:r>
              <a:rPr lang="es-DO" sz="4800" dirty="0">
                <a:ln w="0"/>
                <a:effectLst>
                  <a:outerShdw blurRad="38100" dist="19050" dir="2700000" algn="tl" rotWithShape="0">
                    <a:schemeClr val="dk1">
                      <a:alpha val="40000"/>
                    </a:schemeClr>
                  </a:outerShdw>
                </a:effectLst>
                <a:latin typeface="Halvética"/>
                <a:cs typeface="Arial" pitchFamily="34" charset="0"/>
              </a:rPr>
              <a:t>PREGUNTAS</a:t>
            </a:r>
            <a:r>
              <a:rPr lang="es-DO" sz="4800" b="1" dirty="0">
                <a:solidFill>
                  <a:schemeClr val="bg1"/>
                </a:solidFill>
                <a:latin typeface="Halvética"/>
                <a:cs typeface="Arial" pitchFamily="34" charset="0"/>
              </a:rPr>
              <a:t> </a:t>
            </a:r>
            <a:endParaRPr lang="es-ES" sz="4800" b="1" dirty="0">
              <a:solidFill>
                <a:schemeClr val="bg1"/>
              </a:solidFill>
              <a:latin typeface="Halvética"/>
            </a:endParaRPr>
          </a:p>
        </p:txBody>
      </p:sp>
      <p:pic>
        <p:nvPicPr>
          <p:cNvPr id="6" name="4 Imagen" descr="Resultado de imagen para ejercito de republica dominicana">
            <a:extLst>
              <a:ext uri="{FF2B5EF4-FFF2-40B4-BE49-F238E27FC236}">
                <a16:creationId xmlns:a16="http://schemas.microsoft.com/office/drawing/2014/main" id="{2435CE24-328E-1A7B-614D-FCDA20D38CC4}"/>
              </a:ext>
            </a:extLst>
          </p:cNvPr>
          <p:cNvPicPr/>
          <p:nvPr/>
        </p:nvPicPr>
        <p:blipFill>
          <a:blip r:embed="rId4" cstate="print"/>
          <a:srcRect/>
          <a:stretch>
            <a:fillRect/>
          </a:stretch>
        </p:blipFill>
        <p:spPr bwMode="auto">
          <a:xfrm>
            <a:off x="827584" y="5441320"/>
            <a:ext cx="1480232" cy="1228040"/>
          </a:xfrm>
          <a:prstGeom prst="rect">
            <a:avLst/>
          </a:prstGeom>
          <a:noFill/>
          <a:ln w="9525">
            <a:noFill/>
            <a:miter lim="800000"/>
            <a:headEnd/>
            <a:tailEnd/>
          </a:ln>
        </p:spPr>
      </p:pic>
      <p:pic>
        <p:nvPicPr>
          <p:cNvPr id="7" name="5 Imagen" descr="Resultado de imagen para armada de republica dominicana">
            <a:extLst>
              <a:ext uri="{FF2B5EF4-FFF2-40B4-BE49-F238E27FC236}">
                <a16:creationId xmlns:a16="http://schemas.microsoft.com/office/drawing/2014/main" id="{A6E9A939-AAF6-CB5D-3E33-2765C87175FB}"/>
              </a:ext>
            </a:extLst>
          </p:cNvPr>
          <p:cNvPicPr/>
          <p:nvPr/>
        </p:nvPicPr>
        <p:blipFill>
          <a:blip r:embed="rId5" cstate="print"/>
          <a:srcRect/>
          <a:stretch>
            <a:fillRect/>
          </a:stretch>
        </p:blipFill>
        <p:spPr bwMode="auto">
          <a:xfrm>
            <a:off x="3571868" y="5301208"/>
            <a:ext cx="1480232" cy="1512168"/>
          </a:xfrm>
          <a:prstGeom prst="rect">
            <a:avLst/>
          </a:prstGeom>
          <a:noFill/>
          <a:ln w="9525">
            <a:noFill/>
            <a:miter lim="800000"/>
            <a:headEnd/>
            <a:tailEnd/>
          </a:ln>
        </p:spPr>
      </p:pic>
      <p:pic>
        <p:nvPicPr>
          <p:cNvPr id="8" name="Imagen 7">
            <a:extLst>
              <a:ext uri="{FF2B5EF4-FFF2-40B4-BE49-F238E27FC236}">
                <a16:creationId xmlns:a16="http://schemas.microsoft.com/office/drawing/2014/main" id="{5CBB6380-0AC6-D85B-F091-3510D1449EEB}"/>
              </a:ext>
            </a:extLst>
          </p:cNvPr>
          <p:cNvPicPr>
            <a:picLocks noChangeAspect="1"/>
          </p:cNvPicPr>
          <p:nvPr/>
        </p:nvPicPr>
        <p:blipFill>
          <a:blip r:embed="rId6"/>
          <a:stretch>
            <a:fillRect/>
          </a:stretch>
        </p:blipFill>
        <p:spPr>
          <a:xfrm>
            <a:off x="6948264" y="5441320"/>
            <a:ext cx="1224136" cy="122804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260648"/>
            <a:ext cx="4320480"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4 Imagen" descr="Resultado de imagen para ejercito de republica dominicana"/>
          <p:cNvPicPr/>
          <p:nvPr/>
        </p:nvPicPr>
        <p:blipFill>
          <a:blip r:embed="rId3" cstate="print"/>
          <a:srcRect/>
          <a:stretch>
            <a:fillRect/>
          </a:stretch>
        </p:blipFill>
        <p:spPr bwMode="auto">
          <a:xfrm>
            <a:off x="683568" y="5517232"/>
            <a:ext cx="1480232" cy="1228040"/>
          </a:xfrm>
          <a:prstGeom prst="rect">
            <a:avLst/>
          </a:prstGeom>
          <a:noFill/>
          <a:ln w="9525">
            <a:noFill/>
            <a:miter lim="800000"/>
            <a:headEnd/>
            <a:tailEnd/>
          </a:ln>
        </p:spPr>
      </p:pic>
      <p:pic>
        <p:nvPicPr>
          <p:cNvPr id="6" name="5 Imagen" descr="Resultado de imagen para armada de republica dominicana"/>
          <p:cNvPicPr/>
          <p:nvPr/>
        </p:nvPicPr>
        <p:blipFill>
          <a:blip r:embed="rId4" cstate="print"/>
          <a:srcRect/>
          <a:stretch>
            <a:fillRect/>
          </a:stretch>
        </p:blipFill>
        <p:spPr bwMode="auto">
          <a:xfrm>
            <a:off x="3491880" y="5445224"/>
            <a:ext cx="1480232" cy="1512168"/>
          </a:xfrm>
          <a:prstGeom prst="rect">
            <a:avLst/>
          </a:prstGeom>
          <a:noFill/>
          <a:ln w="9525">
            <a:noFill/>
            <a:miter lim="800000"/>
            <a:headEnd/>
            <a:tailEnd/>
          </a:ln>
        </p:spPr>
      </p:pic>
      <p:pic>
        <p:nvPicPr>
          <p:cNvPr id="2" name="Imagen 1">
            <a:extLst>
              <a:ext uri="{FF2B5EF4-FFF2-40B4-BE49-F238E27FC236}">
                <a16:creationId xmlns:a16="http://schemas.microsoft.com/office/drawing/2014/main" id="{ECE59782-AB1A-B6AF-4A8D-F7BDEF1E1ACF}"/>
              </a:ext>
            </a:extLst>
          </p:cNvPr>
          <p:cNvPicPr>
            <a:picLocks noChangeAspect="1"/>
          </p:cNvPicPr>
          <p:nvPr/>
        </p:nvPicPr>
        <p:blipFill>
          <a:blip r:embed="rId5"/>
          <a:stretch>
            <a:fillRect/>
          </a:stretch>
        </p:blipFill>
        <p:spPr>
          <a:xfrm>
            <a:off x="6948264" y="5534588"/>
            <a:ext cx="1224136" cy="1228040"/>
          </a:xfrm>
          <a:prstGeom prst="rect">
            <a:avLst/>
          </a:prstGeom>
        </p:spPr>
      </p:pic>
      <p:sp>
        <p:nvSpPr>
          <p:cNvPr id="8" name="CuadroTexto 7">
            <a:extLst>
              <a:ext uri="{FF2B5EF4-FFF2-40B4-BE49-F238E27FC236}">
                <a16:creationId xmlns:a16="http://schemas.microsoft.com/office/drawing/2014/main" id="{2251F32B-D09A-6544-CED0-F0DD6772D2B4}"/>
              </a:ext>
            </a:extLst>
          </p:cNvPr>
          <p:cNvSpPr txBox="1"/>
          <p:nvPr/>
        </p:nvSpPr>
        <p:spPr>
          <a:xfrm>
            <a:off x="827584" y="2738426"/>
            <a:ext cx="7594703" cy="1381147"/>
          </a:xfrm>
          <a:prstGeom prst="rect">
            <a:avLst/>
          </a:prstGeom>
          <a:ln/>
        </p:spPr>
        <p:style>
          <a:lnRef idx="0">
            <a:schemeClr val="accent1"/>
          </a:lnRef>
          <a:fillRef idx="3">
            <a:schemeClr val="accent1"/>
          </a:fillRef>
          <a:effectRef idx="3">
            <a:schemeClr val="accent1"/>
          </a:effectRef>
          <a:fontRef idx="minor">
            <a:schemeClr val="lt1"/>
          </a:fontRef>
        </p:style>
        <p:txBody>
          <a:bodyPr wrap="square">
            <a:spAutoFit/>
          </a:bodyPr>
          <a:lstStyle/>
          <a:p>
            <a:pPr marR="0" lvl="0" algn="just" defTabSz="914400" rtl="0" eaLnBrk="1" fontAlgn="auto" latinLnBrk="0" hangingPunct="1">
              <a:lnSpc>
                <a:spcPct val="120000"/>
              </a:lnSpc>
              <a:spcBef>
                <a:spcPts val="1000"/>
              </a:spcBef>
              <a:spcAft>
                <a:spcPts val="0"/>
              </a:spcAft>
              <a:buClrTx/>
              <a:buSzTx/>
              <a:tabLst/>
              <a:defRPr/>
            </a:pPr>
            <a:r>
              <a:rPr kumimoji="0" lang="es-ES" sz="2400" b="0" i="0" u="none" strike="noStrike" kern="1200" cap="none" spc="0" normalizeH="0" baseline="0" noProof="0" dirty="0">
                <a:ln>
                  <a:noFill/>
                </a:ln>
                <a:solidFill>
                  <a:prstClr val="black"/>
                </a:solidFill>
                <a:effectLst/>
                <a:uLnTx/>
                <a:uFillTx/>
                <a:latin typeface="Halvética"/>
                <a:ea typeface="+mj-ea"/>
                <a:cs typeface="Arial" panose="020B0604020202020204" pitchFamily="34" charset="0"/>
              </a:rPr>
              <a:t>Medir el desempeño laboral nos permite conocer la eficiencia de los recursos humanos frente a los recursos materiales. </a:t>
            </a:r>
            <a:r>
              <a:rPr kumimoji="0" lang="es-ES" b="0" i="0" u="none" strike="noStrike" kern="1200" cap="none" spc="0" normalizeH="0" baseline="0" noProof="0" dirty="0">
                <a:ln>
                  <a:noFill/>
                </a:ln>
                <a:solidFill>
                  <a:prstClr val="black"/>
                </a:solidFill>
                <a:effectLst/>
                <a:uLnTx/>
                <a:uFillTx/>
                <a:latin typeface="Halvética"/>
                <a:ea typeface="+mj-ea"/>
                <a:cs typeface="Arial" panose="020B0604020202020204" pitchFamily="34" charset="0"/>
              </a:rPr>
              <a:t> </a:t>
            </a:r>
            <a:r>
              <a:rPr kumimoji="0" lang="es-ES" sz="1050" b="1" i="0" u="none" strike="noStrike" kern="1200" cap="none" spc="0" normalizeH="0" baseline="0" noProof="0" dirty="0">
                <a:ln>
                  <a:noFill/>
                </a:ln>
                <a:solidFill>
                  <a:prstClr val="black"/>
                </a:solidFill>
                <a:effectLst/>
                <a:uLnTx/>
                <a:uFillTx/>
                <a:latin typeface="Halvética"/>
                <a:ea typeface="+mj-ea"/>
                <a:cs typeface="Arial" panose="020B0604020202020204" pitchFamily="34" charset="0"/>
              </a:rPr>
              <a:t>“</a:t>
            </a:r>
            <a:r>
              <a:rPr kumimoji="0" lang="es-DO" sz="1050" b="1" i="0" u="none" strike="noStrike" kern="1200" cap="none" spc="0" normalizeH="0" baseline="0" noProof="0" dirty="0">
                <a:ln>
                  <a:noFill/>
                </a:ln>
                <a:solidFill>
                  <a:prstClr val="black"/>
                </a:solidFill>
                <a:effectLst/>
                <a:uLnTx/>
                <a:uFillTx/>
                <a:latin typeface="Halvética"/>
                <a:ea typeface="+mj-ea"/>
                <a:cs typeface="Arial" panose="020B0604020202020204" pitchFamily="34" charset="0"/>
              </a:rPr>
              <a:t>Gestión de persona y administración pública”</a:t>
            </a:r>
            <a:r>
              <a:rPr kumimoji="0" lang="es-DO" sz="1050" b="0" i="0" u="none" strike="noStrike" kern="1200" cap="none" spc="0" normalizeH="0" baseline="0" noProof="0" dirty="0">
                <a:ln>
                  <a:noFill/>
                </a:ln>
                <a:solidFill>
                  <a:prstClr val="black"/>
                </a:solidFill>
                <a:effectLst/>
                <a:uLnTx/>
                <a:uFillTx/>
                <a:latin typeface="Halvética"/>
                <a:ea typeface="+mj-ea"/>
                <a:cs typeface="Arial" panose="020B0604020202020204" pitchFamily="34" charset="0"/>
              </a:rPr>
              <a:t>)</a:t>
            </a:r>
            <a:r>
              <a:rPr kumimoji="0" lang="es-ES" sz="1050" b="0" i="0" u="none" strike="noStrike" kern="1200" cap="none" spc="0" normalizeH="0" baseline="0" noProof="0" dirty="0">
                <a:ln>
                  <a:noFill/>
                </a:ln>
                <a:solidFill>
                  <a:prstClr val="black"/>
                </a:solidFill>
                <a:effectLst/>
                <a:uLnTx/>
                <a:uFillTx/>
                <a:latin typeface="Halvética"/>
                <a:ea typeface="+mj-ea"/>
                <a:cs typeface="Arial" panose="020B0604020202020204" pitchFamily="34" charset="0"/>
              </a:rPr>
              <a:t>  Pedro Padilla Ruiz</a:t>
            </a:r>
            <a:endParaRPr kumimoji="0" lang="es-ES" sz="1400" b="0" i="0" u="none" strike="noStrike" kern="1200" cap="none" spc="0" normalizeH="0" baseline="0" noProof="0" dirty="0">
              <a:ln>
                <a:noFill/>
              </a:ln>
              <a:solidFill>
                <a:sysClr val="windowText" lastClr="000000"/>
              </a:solidFill>
              <a:effectLst/>
              <a:uLnTx/>
              <a:uFillTx/>
              <a:latin typeface="Halvética"/>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281538"/>
            <a:ext cx="4176464" cy="1635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702640" y="2564904"/>
            <a:ext cx="7738719" cy="1107996"/>
          </a:xfrm>
          <a:prstGeom prst="rect">
            <a:avLst/>
          </a:prstGeom>
        </p:spPr>
        <p:style>
          <a:lnRef idx="0">
            <a:schemeClr val="accent1"/>
          </a:lnRef>
          <a:fillRef idx="3">
            <a:schemeClr val="accent1"/>
          </a:fillRef>
          <a:effectRef idx="3">
            <a:schemeClr val="accent1"/>
          </a:effectRef>
          <a:fontRef idx="minor">
            <a:schemeClr val="lt1"/>
          </a:fontRef>
        </p:style>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6600" b="1" cap="all" spc="0" dirty="0">
                <a:ln w="0"/>
                <a:effectLst>
                  <a:reflection blurRad="12700" stA="50000" endPos="50000" dist="5000" dir="5400000" sy="-100000" rotWithShape="0"/>
                </a:effectLst>
                <a:latin typeface="Halvética"/>
                <a:cs typeface="Arial" pitchFamily="34" charset="0"/>
              </a:rPr>
              <a:t>MUCHAS GRACIAS</a:t>
            </a:r>
            <a:r>
              <a:rPr lang="es-ES" sz="6600" b="1" cap="all" spc="0" dirty="0">
                <a:ln w="0"/>
                <a:solidFill>
                  <a:schemeClr val="bg1"/>
                </a:solidFill>
                <a:effectLst>
                  <a:reflection blurRad="12700" stA="50000" endPos="50000" dist="5000" dir="5400000" sy="-100000" rotWithShape="0"/>
                </a:effectLst>
                <a:latin typeface="Arial" pitchFamily="34" charset="0"/>
                <a:cs typeface="Arial" pitchFamily="34" charset="0"/>
              </a:rPr>
              <a:t>  </a:t>
            </a:r>
          </a:p>
        </p:txBody>
      </p:sp>
      <p:pic>
        <p:nvPicPr>
          <p:cNvPr id="5" name="4 Imagen" descr="Resultado de imagen para ejercito de republica dominicana"/>
          <p:cNvPicPr/>
          <p:nvPr/>
        </p:nvPicPr>
        <p:blipFill>
          <a:blip r:embed="rId3" cstate="print"/>
          <a:srcRect/>
          <a:stretch>
            <a:fillRect/>
          </a:stretch>
        </p:blipFill>
        <p:spPr bwMode="auto">
          <a:xfrm>
            <a:off x="793721" y="5225296"/>
            <a:ext cx="1480232" cy="1228040"/>
          </a:xfrm>
          <a:prstGeom prst="rect">
            <a:avLst/>
          </a:prstGeom>
          <a:noFill/>
          <a:ln w="9525">
            <a:noFill/>
            <a:miter lim="800000"/>
            <a:headEnd/>
            <a:tailEnd/>
          </a:ln>
        </p:spPr>
      </p:pic>
      <p:pic>
        <p:nvPicPr>
          <p:cNvPr id="6" name="5 Imagen" descr="Resultado de imagen para armada de republica dominicana"/>
          <p:cNvPicPr/>
          <p:nvPr/>
        </p:nvPicPr>
        <p:blipFill>
          <a:blip r:embed="rId4" cstate="print"/>
          <a:srcRect/>
          <a:stretch>
            <a:fillRect/>
          </a:stretch>
        </p:blipFill>
        <p:spPr bwMode="auto">
          <a:xfrm>
            <a:off x="3571868" y="5085184"/>
            <a:ext cx="1480232" cy="1512168"/>
          </a:xfrm>
          <a:prstGeom prst="rect">
            <a:avLst/>
          </a:prstGeom>
          <a:noFill/>
          <a:ln w="9525">
            <a:noFill/>
            <a:miter lim="800000"/>
            <a:headEnd/>
            <a:tailEnd/>
          </a:ln>
        </p:spPr>
      </p:pic>
      <p:pic>
        <p:nvPicPr>
          <p:cNvPr id="2" name="Imagen 1">
            <a:extLst>
              <a:ext uri="{FF2B5EF4-FFF2-40B4-BE49-F238E27FC236}">
                <a16:creationId xmlns:a16="http://schemas.microsoft.com/office/drawing/2014/main" id="{ECE59782-AB1A-B6AF-4A8D-F7BDEF1E1ACF}"/>
              </a:ext>
            </a:extLst>
          </p:cNvPr>
          <p:cNvPicPr>
            <a:picLocks noChangeAspect="1"/>
          </p:cNvPicPr>
          <p:nvPr/>
        </p:nvPicPr>
        <p:blipFill>
          <a:blip r:embed="rId5"/>
          <a:stretch>
            <a:fillRect/>
          </a:stretch>
        </p:blipFill>
        <p:spPr>
          <a:xfrm>
            <a:off x="6948264" y="5225296"/>
            <a:ext cx="1224136" cy="1228040"/>
          </a:xfrm>
          <a:prstGeom prst="rect">
            <a:avLst/>
          </a:prstGeom>
        </p:spPr>
      </p:pic>
    </p:spTree>
    <p:extLst>
      <p:ext uri="{BB962C8B-B14F-4D97-AF65-F5344CB8AC3E}">
        <p14:creationId xmlns:p14="http://schemas.microsoft.com/office/powerpoint/2010/main" val="32859128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22B37DB-6E71-A47E-F7EB-894958DE12DA}"/>
              </a:ext>
            </a:extLst>
          </p:cNvPr>
          <p:cNvPicPr>
            <a:picLocks noChangeAspect="1"/>
          </p:cNvPicPr>
          <p:nvPr/>
        </p:nvPicPr>
        <p:blipFill>
          <a:blip r:embed="rId2"/>
          <a:stretch>
            <a:fillRect/>
          </a:stretch>
        </p:blipFill>
        <p:spPr>
          <a:xfrm>
            <a:off x="5796136" y="16868"/>
            <a:ext cx="3347864" cy="5675295"/>
          </a:xfrm>
          <a:prstGeom prst="rect">
            <a:avLst/>
          </a:prstGeom>
          <a:gradFill>
            <a:gsLst>
              <a:gs pos="2000">
                <a:srgbClr val="10F4D9"/>
              </a:gs>
              <a:gs pos="25000">
                <a:schemeClr val="accent1">
                  <a:lumMod val="97000"/>
                  <a:lumOff val="3000"/>
                </a:schemeClr>
              </a:gs>
              <a:gs pos="100000">
                <a:schemeClr val="accent1">
                  <a:lumMod val="60000"/>
                  <a:lumOff val="40000"/>
                </a:schemeClr>
              </a:gs>
            </a:gsLst>
            <a:lin ang="16200000" scaled="1"/>
          </a:gradFill>
        </p:spPr>
      </p:pic>
      <p:pic>
        <p:nvPicPr>
          <p:cNvPr id="10" name="Imagen 9">
            <a:extLst>
              <a:ext uri="{FF2B5EF4-FFF2-40B4-BE49-F238E27FC236}">
                <a16:creationId xmlns:a16="http://schemas.microsoft.com/office/drawing/2014/main" id="{BAB75813-8144-0311-B61C-ACBB7BC53801}"/>
              </a:ext>
            </a:extLst>
          </p:cNvPr>
          <p:cNvPicPr>
            <a:picLocks noChangeAspect="1"/>
          </p:cNvPicPr>
          <p:nvPr/>
        </p:nvPicPr>
        <p:blipFill>
          <a:blip r:embed="rId3"/>
          <a:stretch>
            <a:fillRect/>
          </a:stretch>
        </p:blipFill>
        <p:spPr>
          <a:xfrm>
            <a:off x="0" y="5692163"/>
            <a:ext cx="9144000" cy="1165837"/>
          </a:xfrm>
          <a:prstGeom prst="rect">
            <a:avLst/>
          </a:prstGeom>
        </p:spPr>
      </p:pic>
      <p:sp>
        <p:nvSpPr>
          <p:cNvPr id="4" name="CuadroTexto 3">
            <a:extLst>
              <a:ext uri="{FF2B5EF4-FFF2-40B4-BE49-F238E27FC236}">
                <a16:creationId xmlns:a16="http://schemas.microsoft.com/office/drawing/2014/main" id="{E6F942D5-FE75-5A69-1B09-F975C7811F61}"/>
              </a:ext>
            </a:extLst>
          </p:cNvPr>
          <p:cNvSpPr txBox="1"/>
          <p:nvPr/>
        </p:nvSpPr>
        <p:spPr>
          <a:xfrm>
            <a:off x="251520" y="1062380"/>
            <a:ext cx="5544616" cy="4628960"/>
          </a:xfrm>
          <a:prstGeom prst="rect">
            <a:avLst/>
          </a:prstGeom>
          <a:noFill/>
        </p:spPr>
        <p:txBody>
          <a:bodyPr wrap="square">
            <a:spAutoFit/>
          </a:bodyPr>
          <a:lstStyle/>
          <a:p>
            <a:pPr marL="285750" marR="45720" lvl="0" indent="-285750" algn="just" defTabSz="914400" rtl="0" eaLnBrk="1" fontAlgn="auto" latinLnBrk="0" hangingPunct="1">
              <a:spcBef>
                <a:spcPct val="20000"/>
              </a:spcBef>
              <a:spcAft>
                <a:spcPts val="0"/>
              </a:spcAft>
              <a:buClr>
                <a:schemeClr val="accent3"/>
              </a:buClr>
              <a:buSzPct val="100000"/>
              <a:buFont typeface="Wingdings" panose="05000000000000000000" pitchFamily="2" charset="2"/>
              <a:buChar char="v"/>
              <a:tabLst/>
              <a:defRPr/>
            </a:pPr>
            <a:r>
              <a:rPr kumimoji="0" lang="es-ES" sz="2200" i="0" u="none" strike="noStrike" kern="1200" cap="none" spc="0" normalizeH="0" baseline="0" noProof="0" dirty="0">
                <a:ln>
                  <a:noFill/>
                </a:ln>
                <a:solidFill>
                  <a:schemeClr val="tx1"/>
                </a:solidFill>
                <a:effectLst/>
                <a:uLnTx/>
                <a:uFillTx/>
                <a:latin typeface="Halvética"/>
                <a:cs typeface="Arial" pitchFamily="34" charset="0"/>
              </a:rPr>
              <a:t>Alcance</a:t>
            </a:r>
          </a:p>
          <a:p>
            <a:pPr marL="285750" marR="45720" lvl="0" indent="-285750" algn="just" defTabSz="914400" rtl="0" eaLnBrk="1" fontAlgn="auto" latinLnBrk="0" hangingPunct="1">
              <a:spcBef>
                <a:spcPct val="20000"/>
              </a:spcBef>
              <a:spcAft>
                <a:spcPts val="0"/>
              </a:spcAft>
              <a:buClr>
                <a:schemeClr val="accent3"/>
              </a:buClr>
              <a:buSzPct val="100000"/>
              <a:buFont typeface="Wingdings" panose="05000000000000000000" pitchFamily="2" charset="2"/>
              <a:buChar char="v"/>
              <a:tabLst/>
              <a:defRPr/>
            </a:pPr>
            <a:r>
              <a:rPr kumimoji="0" lang="es-ES" sz="2200" i="0" u="none" strike="noStrike" kern="1200" cap="none" spc="0" normalizeH="0" baseline="0" noProof="0" dirty="0">
                <a:ln>
                  <a:noFill/>
                </a:ln>
                <a:solidFill>
                  <a:schemeClr val="tx1"/>
                </a:solidFill>
                <a:effectLst/>
                <a:uLnTx/>
                <a:uFillTx/>
                <a:latin typeface="Halvética"/>
                <a:cs typeface="Arial" pitchFamily="34" charset="0"/>
              </a:rPr>
              <a:t>Objetivos</a:t>
            </a:r>
          </a:p>
          <a:p>
            <a:pPr marL="285750" marR="45720" lvl="0" indent="-285750" algn="just" defTabSz="914400" rtl="0" eaLnBrk="1" fontAlgn="auto" latinLnBrk="0" hangingPunct="1">
              <a:spcBef>
                <a:spcPct val="20000"/>
              </a:spcBef>
              <a:spcAft>
                <a:spcPts val="0"/>
              </a:spcAft>
              <a:buClr>
                <a:schemeClr val="accent3"/>
              </a:buClr>
              <a:buSzPct val="100000"/>
              <a:buFont typeface="Wingdings" panose="05000000000000000000" pitchFamily="2" charset="2"/>
              <a:buChar char="v"/>
              <a:tabLst/>
              <a:defRPr/>
            </a:pPr>
            <a:r>
              <a:rPr lang="es-ES" sz="2200" dirty="0">
                <a:latin typeface="Halvética"/>
                <a:cs typeface="Arial" pitchFamily="34" charset="0"/>
              </a:rPr>
              <a:t>Quienes serán los evaluadores</a:t>
            </a:r>
          </a:p>
          <a:p>
            <a:pPr marL="285750" marR="45720" indent="-285750" algn="just" defTabSz="914400">
              <a:spcBef>
                <a:spcPct val="20000"/>
              </a:spcBef>
              <a:buClr>
                <a:schemeClr val="accent3"/>
              </a:buClr>
              <a:buSzPct val="100000"/>
              <a:buFont typeface="Wingdings" panose="05000000000000000000" pitchFamily="2" charset="2"/>
              <a:buChar char="v"/>
              <a:defRPr/>
            </a:pPr>
            <a:r>
              <a:rPr lang="es-ES" sz="2200" dirty="0">
                <a:latin typeface="Halvética"/>
                <a:cs typeface="Arial" pitchFamily="34" charset="0"/>
              </a:rPr>
              <a:t> Instrumentos para la Evaluación de Desempeño</a:t>
            </a:r>
          </a:p>
          <a:p>
            <a:pPr marL="285750" marR="45720" lvl="0" indent="-285750" algn="just" defTabSz="914400" rtl="0" eaLnBrk="1" fontAlgn="auto" latinLnBrk="0" hangingPunct="1">
              <a:spcBef>
                <a:spcPct val="20000"/>
              </a:spcBef>
              <a:spcAft>
                <a:spcPts val="0"/>
              </a:spcAft>
              <a:buClr>
                <a:schemeClr val="accent3"/>
              </a:buClr>
              <a:buSzPct val="100000"/>
              <a:buFont typeface="Wingdings" panose="05000000000000000000" pitchFamily="2" charset="2"/>
              <a:buChar char="v"/>
              <a:tabLst/>
              <a:defRPr/>
            </a:pPr>
            <a:r>
              <a:rPr lang="es-DO" sz="2200" dirty="0">
                <a:effectLst/>
                <a:latin typeface="Halvética"/>
                <a:ea typeface="Times New Roman" panose="02020603050405020304" pitchFamily="18" charset="0"/>
                <a:cs typeface="Times New Roman" panose="02020603050405020304" pitchFamily="18" charset="0"/>
              </a:rPr>
              <a:t>Consecuencias de un bajo nivel de desempeño o de no realizarse la evaluación.</a:t>
            </a:r>
          </a:p>
          <a:p>
            <a:pPr marL="285750" marR="45720" lvl="0" indent="-285750" algn="just" defTabSz="914400" rtl="0" eaLnBrk="1" fontAlgn="auto" latinLnBrk="0" hangingPunct="1">
              <a:spcBef>
                <a:spcPct val="20000"/>
              </a:spcBef>
              <a:spcAft>
                <a:spcPts val="0"/>
              </a:spcAft>
              <a:buClr>
                <a:schemeClr val="accent3"/>
              </a:buClr>
              <a:buSzPct val="100000"/>
              <a:buFont typeface="Wingdings" panose="05000000000000000000" pitchFamily="2" charset="2"/>
              <a:buChar char="v"/>
              <a:tabLst/>
              <a:defRPr/>
            </a:pPr>
            <a:r>
              <a:rPr kumimoji="0" lang="es-DO" sz="2200" i="0" u="none" strike="noStrike" kern="1200" cap="none" spc="0" normalizeH="0" baseline="0" noProof="0" dirty="0">
                <a:ln>
                  <a:noFill/>
                </a:ln>
                <a:solidFill>
                  <a:schemeClr val="tx1"/>
                </a:solidFill>
                <a:effectLst/>
                <a:uLnTx/>
                <a:uFillTx/>
                <a:latin typeface="Halvética"/>
                <a:cs typeface="Arial" pitchFamily="34" charset="0"/>
              </a:rPr>
              <a:t>Organización del Proceso de Evaluación de Desempeño de las FF.AA..</a:t>
            </a:r>
          </a:p>
          <a:p>
            <a:pPr marL="285750" marR="45720" lvl="0" indent="-285750" algn="just" defTabSz="914400" rtl="0" eaLnBrk="1" fontAlgn="auto" latinLnBrk="0" hangingPunct="1">
              <a:spcBef>
                <a:spcPct val="20000"/>
              </a:spcBef>
              <a:spcAft>
                <a:spcPts val="0"/>
              </a:spcAft>
              <a:buClr>
                <a:schemeClr val="accent3"/>
              </a:buClr>
              <a:buSzPct val="100000"/>
              <a:buFont typeface="Wingdings" panose="05000000000000000000" pitchFamily="2" charset="2"/>
              <a:buChar char="v"/>
              <a:tabLst/>
              <a:defRPr/>
            </a:pPr>
            <a:r>
              <a:rPr kumimoji="0" lang="es-DO" sz="2200" i="0" u="none" strike="noStrike" kern="1200" cap="none" spc="0" normalizeH="0" baseline="0" noProof="0" dirty="0">
                <a:ln>
                  <a:noFill/>
                </a:ln>
                <a:solidFill>
                  <a:schemeClr val="tx1"/>
                </a:solidFill>
                <a:effectLst/>
                <a:uLnTx/>
                <a:uFillTx/>
                <a:latin typeface="Halvética"/>
                <a:cs typeface="Arial" pitchFamily="34" charset="0"/>
              </a:rPr>
              <a:t> Fases de Ejecución del Proceso.</a:t>
            </a:r>
          </a:p>
          <a:p>
            <a:pPr marL="285750" marR="45720" lvl="0" indent="-285750" algn="just" defTabSz="914400" rtl="0" eaLnBrk="1" fontAlgn="auto" latinLnBrk="0" hangingPunct="1">
              <a:spcBef>
                <a:spcPct val="20000"/>
              </a:spcBef>
              <a:spcAft>
                <a:spcPts val="0"/>
              </a:spcAft>
              <a:buClr>
                <a:schemeClr val="accent3"/>
              </a:buClr>
              <a:buSzPct val="100000"/>
              <a:buFont typeface="Wingdings" panose="05000000000000000000" pitchFamily="2" charset="2"/>
              <a:buChar char="v"/>
              <a:tabLst/>
              <a:defRPr/>
            </a:pPr>
            <a:r>
              <a:rPr lang="es-ES" sz="2200" dirty="0">
                <a:solidFill>
                  <a:schemeClr val="tx1"/>
                </a:solidFill>
                <a:latin typeface="Halvética"/>
                <a:cs typeface="Arial" pitchFamily="34" charset="0"/>
              </a:rPr>
              <a:t>Lecciones Aprendidas de la Evaluación de Desempeño.</a:t>
            </a:r>
          </a:p>
        </p:txBody>
      </p:sp>
      <p:sp>
        <p:nvSpPr>
          <p:cNvPr id="5" name="Rectángulo 4">
            <a:extLst>
              <a:ext uri="{FF2B5EF4-FFF2-40B4-BE49-F238E27FC236}">
                <a16:creationId xmlns:a16="http://schemas.microsoft.com/office/drawing/2014/main" id="{732E7529-9F52-80C3-07C3-177D58D4E8E4}"/>
              </a:ext>
            </a:extLst>
          </p:cNvPr>
          <p:cNvSpPr/>
          <p:nvPr/>
        </p:nvSpPr>
        <p:spPr>
          <a:xfrm>
            <a:off x="431032" y="16867"/>
            <a:ext cx="4212976" cy="646331"/>
          </a:xfrm>
          <a:prstGeom prst="rect">
            <a:avLst/>
          </a:prstGeom>
          <a:ln/>
        </p:spPr>
        <p:style>
          <a:lnRef idx="1">
            <a:schemeClr val="accent2"/>
          </a:lnRef>
          <a:fillRef idx="3">
            <a:schemeClr val="accent2"/>
          </a:fillRef>
          <a:effectRef idx="2">
            <a:schemeClr val="accent2"/>
          </a:effectRef>
          <a:fontRef idx="minor">
            <a:schemeClr val="lt1"/>
          </a:fontRef>
        </p:style>
        <p:txBody>
          <a:bodyPr wrap="square">
            <a:spAutoFit/>
          </a:bodyPr>
          <a:lstStyle/>
          <a:p>
            <a:pPr marR="45720" lvl="0" algn="ctr">
              <a:spcBef>
                <a:spcPct val="20000"/>
              </a:spcBef>
              <a:buClr>
                <a:schemeClr val="accent3"/>
              </a:buClr>
              <a:buSzPct val="95000"/>
              <a:defRPr/>
            </a:pPr>
            <a:r>
              <a:rPr lang="es-US" sz="2800" b="1" dirty="0">
                <a:solidFill>
                  <a:schemeClr val="tx1"/>
                </a:solidFill>
                <a:latin typeface="Halvética"/>
                <a:cs typeface="Times New Roman" pitchFamily="18" charset="0"/>
              </a:rPr>
              <a:t>TEMAS</a:t>
            </a:r>
            <a:r>
              <a:rPr lang="es-US" sz="3600" b="1" dirty="0">
                <a:solidFill>
                  <a:schemeClr val="tx1"/>
                </a:solidFill>
              </a:rPr>
              <a:t> </a:t>
            </a:r>
            <a:endParaRPr lang="es-ES" sz="3600" b="1" dirty="0">
              <a:solidFill>
                <a:schemeClr val="tx1"/>
              </a:solidFill>
            </a:endParaRPr>
          </a:p>
        </p:txBody>
      </p:sp>
    </p:spTree>
    <p:extLst>
      <p:ext uri="{BB962C8B-B14F-4D97-AF65-F5344CB8AC3E}">
        <p14:creationId xmlns:p14="http://schemas.microsoft.com/office/powerpoint/2010/main" val="23407388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p:cNvSpPr/>
          <p:nvPr/>
        </p:nvSpPr>
        <p:spPr>
          <a:xfrm>
            <a:off x="2316088" y="273575"/>
            <a:ext cx="5115797" cy="523220"/>
          </a:xfrm>
          <a:prstGeom prst="rect">
            <a:avLst/>
          </a:prstGeom>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es-ES" sz="2800" b="1" dirty="0">
                <a:solidFill>
                  <a:schemeClr val="tx1"/>
                </a:solidFill>
                <a:latin typeface="Halvética"/>
                <a:cs typeface="Times New Roman" pitchFamily="18" charset="0"/>
              </a:rPr>
              <a:t>ALCANCE</a:t>
            </a:r>
          </a:p>
        </p:txBody>
      </p:sp>
      <p:pic>
        <p:nvPicPr>
          <p:cNvPr id="5" name="Imagen 4">
            <a:extLst>
              <a:ext uri="{FF2B5EF4-FFF2-40B4-BE49-F238E27FC236}">
                <a16:creationId xmlns:a16="http://schemas.microsoft.com/office/drawing/2014/main" id="{5F436D3F-3EDA-262D-8595-17650D7FEE09}"/>
              </a:ext>
            </a:extLst>
          </p:cNvPr>
          <p:cNvPicPr>
            <a:picLocks noChangeAspect="1"/>
          </p:cNvPicPr>
          <p:nvPr/>
        </p:nvPicPr>
        <p:blipFill>
          <a:blip r:embed="rId2"/>
          <a:stretch>
            <a:fillRect/>
          </a:stretch>
        </p:blipFill>
        <p:spPr>
          <a:xfrm>
            <a:off x="185291" y="1588132"/>
            <a:ext cx="1182750" cy="978325"/>
          </a:xfrm>
          <a:prstGeom prst="rect">
            <a:avLst/>
          </a:prstGeom>
        </p:spPr>
      </p:pic>
      <p:pic>
        <p:nvPicPr>
          <p:cNvPr id="6" name="Imagen 5">
            <a:extLst>
              <a:ext uri="{FF2B5EF4-FFF2-40B4-BE49-F238E27FC236}">
                <a16:creationId xmlns:a16="http://schemas.microsoft.com/office/drawing/2014/main" id="{0D21FF36-120C-C0CD-FAFA-AABCF48302C8}"/>
              </a:ext>
            </a:extLst>
          </p:cNvPr>
          <p:cNvPicPr>
            <a:picLocks noChangeAspect="1"/>
          </p:cNvPicPr>
          <p:nvPr/>
        </p:nvPicPr>
        <p:blipFill>
          <a:blip r:embed="rId3"/>
          <a:stretch>
            <a:fillRect/>
          </a:stretch>
        </p:blipFill>
        <p:spPr>
          <a:xfrm>
            <a:off x="61652" y="3112981"/>
            <a:ext cx="1200696" cy="1225402"/>
          </a:xfrm>
          <a:prstGeom prst="rect">
            <a:avLst/>
          </a:prstGeom>
        </p:spPr>
      </p:pic>
      <p:pic>
        <p:nvPicPr>
          <p:cNvPr id="7" name="Imagen 6">
            <a:extLst>
              <a:ext uri="{FF2B5EF4-FFF2-40B4-BE49-F238E27FC236}">
                <a16:creationId xmlns:a16="http://schemas.microsoft.com/office/drawing/2014/main" id="{AF1522D7-F74F-9101-AFB9-6CB07D5421C1}"/>
              </a:ext>
            </a:extLst>
          </p:cNvPr>
          <p:cNvPicPr>
            <a:picLocks noChangeAspect="1"/>
          </p:cNvPicPr>
          <p:nvPr/>
        </p:nvPicPr>
        <p:blipFill>
          <a:blip r:embed="rId4"/>
          <a:stretch>
            <a:fillRect/>
          </a:stretch>
        </p:blipFill>
        <p:spPr>
          <a:xfrm>
            <a:off x="213206" y="5085184"/>
            <a:ext cx="1008112" cy="1008112"/>
          </a:xfrm>
          <a:prstGeom prst="rect">
            <a:avLst/>
          </a:prstGeom>
        </p:spPr>
      </p:pic>
      <p:pic>
        <p:nvPicPr>
          <p:cNvPr id="11" name="Imagen 10">
            <a:extLst>
              <a:ext uri="{FF2B5EF4-FFF2-40B4-BE49-F238E27FC236}">
                <a16:creationId xmlns:a16="http://schemas.microsoft.com/office/drawing/2014/main" id="{8D97CAC0-C39D-8480-278F-F20298BA508C}"/>
              </a:ext>
            </a:extLst>
          </p:cNvPr>
          <p:cNvPicPr>
            <a:picLocks noChangeAspect="1"/>
          </p:cNvPicPr>
          <p:nvPr/>
        </p:nvPicPr>
        <p:blipFill>
          <a:blip r:embed="rId5"/>
          <a:stretch>
            <a:fillRect/>
          </a:stretch>
        </p:blipFill>
        <p:spPr>
          <a:xfrm>
            <a:off x="-19704" y="174700"/>
            <a:ext cx="1835696" cy="1079086"/>
          </a:xfrm>
          <a:prstGeom prst="rect">
            <a:avLst/>
          </a:prstGeom>
        </p:spPr>
      </p:pic>
      <p:sp>
        <p:nvSpPr>
          <p:cNvPr id="13" name="CuadroTexto 12">
            <a:extLst>
              <a:ext uri="{FF2B5EF4-FFF2-40B4-BE49-F238E27FC236}">
                <a16:creationId xmlns:a16="http://schemas.microsoft.com/office/drawing/2014/main" id="{D38DB3A7-AEE2-A891-84C2-C23907AB2403}"/>
              </a:ext>
            </a:extLst>
          </p:cNvPr>
          <p:cNvSpPr txBox="1"/>
          <p:nvPr/>
        </p:nvSpPr>
        <p:spPr>
          <a:xfrm>
            <a:off x="1603225" y="943664"/>
            <a:ext cx="7355484" cy="1477328"/>
          </a:xfrm>
          <a:prstGeom prst="rect">
            <a:avLst/>
          </a:prstGeom>
          <a:noFill/>
        </p:spPr>
        <p:txBody>
          <a:bodyPr wrap="square">
            <a:spAutoFit/>
          </a:bodyPr>
          <a:lstStyle/>
          <a:p>
            <a:pPr algn="just"/>
            <a:r>
              <a:rPr lang="es-DO" sz="2200" dirty="0">
                <a:latin typeface="Halvética"/>
                <a:cs typeface="Arial" panose="020B0604020202020204" pitchFamily="34" charset="0"/>
              </a:rPr>
              <a:t>Todo el personal de las Fuerzas Armadas será evaluado; con excepción  de los Cadetes, Guardiamarinas, Conscriptos, Grumetes y Empleados de Contratación Temporal.</a:t>
            </a:r>
          </a:p>
          <a:p>
            <a:pPr marR="45720" lvl="0" algn="just" defTabSz="914400" rtl="0" eaLnBrk="1" fontAlgn="auto" latinLnBrk="0" hangingPunct="1">
              <a:spcBef>
                <a:spcPct val="20000"/>
              </a:spcBef>
              <a:spcAft>
                <a:spcPts val="0"/>
              </a:spcAft>
              <a:buClrTx/>
              <a:buSzPct val="95000"/>
              <a:tabLst/>
              <a:defRPr/>
            </a:pPr>
            <a:endParaRPr kumimoji="0" lang="es-ES" sz="2000" b="0" i="0" u="none" strike="noStrike" kern="1200" cap="none" spc="0" normalizeH="0" baseline="0" noProof="0" dirty="0">
              <a:ln>
                <a:noFill/>
              </a:ln>
              <a:effectLst/>
              <a:uLnTx/>
              <a:uFillTx/>
              <a:latin typeface="Arial" pitchFamily="34" charset="0"/>
              <a:ea typeface="+mn-ea"/>
              <a:cs typeface="Arial" pitchFamily="34" charset="0"/>
            </a:endParaRPr>
          </a:p>
        </p:txBody>
      </p:sp>
      <p:pic>
        <p:nvPicPr>
          <p:cNvPr id="3" name="Imagen 2">
            <a:extLst>
              <a:ext uri="{FF2B5EF4-FFF2-40B4-BE49-F238E27FC236}">
                <a16:creationId xmlns:a16="http://schemas.microsoft.com/office/drawing/2014/main" id="{B01C1BD6-DDDB-909C-94D2-2061BE5DDEBF}"/>
              </a:ext>
            </a:extLst>
          </p:cNvPr>
          <p:cNvPicPr>
            <a:picLocks noChangeAspect="1"/>
          </p:cNvPicPr>
          <p:nvPr/>
        </p:nvPicPr>
        <p:blipFill>
          <a:blip r:embed="rId6"/>
          <a:stretch>
            <a:fillRect/>
          </a:stretch>
        </p:blipFill>
        <p:spPr>
          <a:xfrm>
            <a:off x="1460497" y="2196641"/>
            <a:ext cx="3537267" cy="3284450"/>
          </a:xfrm>
          <a:prstGeom prst="rect">
            <a:avLst/>
          </a:prstGeom>
        </p:spPr>
      </p:pic>
      <p:pic>
        <p:nvPicPr>
          <p:cNvPr id="4" name="Imagen 3">
            <a:extLst>
              <a:ext uri="{FF2B5EF4-FFF2-40B4-BE49-F238E27FC236}">
                <a16:creationId xmlns:a16="http://schemas.microsoft.com/office/drawing/2014/main" id="{0762D209-1C57-8ED2-186B-75738C604639}"/>
              </a:ext>
            </a:extLst>
          </p:cNvPr>
          <p:cNvPicPr>
            <a:picLocks noChangeAspect="1"/>
          </p:cNvPicPr>
          <p:nvPr/>
        </p:nvPicPr>
        <p:blipFill>
          <a:blip r:embed="rId7"/>
          <a:stretch>
            <a:fillRect/>
          </a:stretch>
        </p:blipFill>
        <p:spPr>
          <a:xfrm>
            <a:off x="5394062" y="2077295"/>
            <a:ext cx="3168350" cy="3151905"/>
          </a:xfrm>
          <a:prstGeom prst="rect">
            <a:avLst/>
          </a:prstGeom>
        </p:spPr>
      </p:pic>
      <p:pic>
        <p:nvPicPr>
          <p:cNvPr id="8" name="Imagen 7">
            <a:extLst>
              <a:ext uri="{FF2B5EF4-FFF2-40B4-BE49-F238E27FC236}">
                <a16:creationId xmlns:a16="http://schemas.microsoft.com/office/drawing/2014/main" id="{5744ACCE-4BA7-7402-8E31-83DEBE0AE2A2}"/>
              </a:ext>
            </a:extLst>
          </p:cNvPr>
          <p:cNvPicPr>
            <a:picLocks noChangeAspect="1"/>
          </p:cNvPicPr>
          <p:nvPr/>
        </p:nvPicPr>
        <p:blipFill>
          <a:blip r:embed="rId8"/>
          <a:stretch>
            <a:fillRect/>
          </a:stretch>
        </p:blipFill>
        <p:spPr>
          <a:xfrm>
            <a:off x="3463585" y="4338383"/>
            <a:ext cx="3987130" cy="3151905"/>
          </a:xfrm>
          <a:prstGeom prst="rect">
            <a:avLst/>
          </a:prstGeom>
        </p:spPr>
      </p:pic>
    </p:spTree>
    <p:extLst>
      <p:ext uri="{BB962C8B-B14F-4D97-AF65-F5344CB8AC3E}">
        <p14:creationId xmlns:p14="http://schemas.microsoft.com/office/powerpoint/2010/main" val="21175580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7029" y="5579855"/>
            <a:ext cx="1857388" cy="1278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3336151" y="204807"/>
            <a:ext cx="4357718" cy="523220"/>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es-ES" sz="2800" b="1" dirty="0">
                <a:solidFill>
                  <a:schemeClr val="tx1"/>
                </a:solidFill>
                <a:latin typeface="Halvética"/>
                <a:cs typeface="Times New Roman" pitchFamily="18" charset="0"/>
              </a:rPr>
              <a:t>OBJETIVO</a:t>
            </a:r>
            <a:r>
              <a:rPr lang="es-ES" sz="2400" b="1" dirty="0">
                <a:solidFill>
                  <a:schemeClr val="tx1"/>
                </a:solidFill>
                <a:cs typeface="Arial" pitchFamily="34" charset="0"/>
              </a:rPr>
              <a:t> </a:t>
            </a:r>
            <a:r>
              <a:rPr lang="es-ES" sz="2800" b="1" dirty="0">
                <a:solidFill>
                  <a:schemeClr val="tx1"/>
                </a:solidFill>
                <a:latin typeface="Halvética"/>
                <a:cs typeface="Times New Roman" pitchFamily="18" charset="0"/>
              </a:rPr>
              <a:t>GENERAL</a:t>
            </a:r>
            <a:r>
              <a:rPr lang="es-ES" sz="2400" b="1" dirty="0">
                <a:solidFill>
                  <a:schemeClr val="tx1"/>
                </a:solidFill>
                <a:cs typeface="Arial" pitchFamily="34" charset="0"/>
              </a:rPr>
              <a:t> </a:t>
            </a:r>
          </a:p>
        </p:txBody>
      </p:sp>
      <p:sp>
        <p:nvSpPr>
          <p:cNvPr id="4" name="3 Rectángulo"/>
          <p:cNvSpPr/>
          <p:nvPr/>
        </p:nvSpPr>
        <p:spPr>
          <a:xfrm>
            <a:off x="537627" y="1146110"/>
            <a:ext cx="8208912" cy="1107996"/>
          </a:xfrm>
          <a:prstGeom prst="rect">
            <a:avLst/>
          </a:prstGeom>
        </p:spPr>
        <p:txBody>
          <a:bodyPr wrap="square">
            <a:spAutoFit/>
          </a:bodyPr>
          <a:lstStyle/>
          <a:p>
            <a:pPr algn="just"/>
            <a:r>
              <a:rPr lang="es-DO" sz="2200" dirty="0">
                <a:latin typeface="Halvética"/>
                <a:cs typeface="Arial" pitchFamily="34" charset="0"/>
              </a:rPr>
              <a:t>Fortalecer los principios, valores y desempeño profesional del personal, para garantizar que estén en la capacidad de cumplir con sus funciones con un alto grado de compromiso.</a:t>
            </a:r>
            <a:endParaRPr lang="es-ES" sz="2200" dirty="0">
              <a:latin typeface="Halvética"/>
            </a:endParaRPr>
          </a:p>
        </p:txBody>
      </p:sp>
      <p:pic>
        <p:nvPicPr>
          <p:cNvPr id="23554" name="Picture 2" descr="Abinader manda militares a calles ante aumento delincuencia — El Nacional"/>
          <p:cNvPicPr>
            <a:picLocks noChangeAspect="1" noChangeArrowheads="1"/>
          </p:cNvPicPr>
          <p:nvPr/>
        </p:nvPicPr>
        <p:blipFill>
          <a:blip r:embed="rId3"/>
          <a:srcRect/>
          <a:stretch>
            <a:fillRect/>
          </a:stretch>
        </p:blipFill>
        <p:spPr bwMode="auto">
          <a:xfrm>
            <a:off x="5146179" y="2909712"/>
            <a:ext cx="3455908" cy="2670143"/>
          </a:xfrm>
          <a:prstGeom prst="rect">
            <a:avLst/>
          </a:prstGeom>
          <a:noFill/>
        </p:spPr>
      </p:pic>
      <p:pic>
        <p:nvPicPr>
          <p:cNvPr id="2" name="Imagen 1">
            <a:extLst>
              <a:ext uri="{FF2B5EF4-FFF2-40B4-BE49-F238E27FC236}">
                <a16:creationId xmlns:a16="http://schemas.microsoft.com/office/drawing/2014/main" id="{5CEC2EA5-B9C7-D3EE-EB04-424CEFA6C99F}"/>
              </a:ext>
            </a:extLst>
          </p:cNvPr>
          <p:cNvPicPr>
            <a:picLocks noChangeAspect="1"/>
          </p:cNvPicPr>
          <p:nvPr/>
        </p:nvPicPr>
        <p:blipFill>
          <a:blip r:embed="rId4"/>
          <a:stretch>
            <a:fillRect/>
          </a:stretch>
        </p:blipFill>
        <p:spPr>
          <a:xfrm>
            <a:off x="525148" y="3004001"/>
            <a:ext cx="3942657" cy="2660015"/>
          </a:xfrm>
          <a:prstGeom prst="rect">
            <a:avLst/>
          </a:prstGeom>
        </p:spPr>
      </p:pic>
      <p:pic>
        <p:nvPicPr>
          <p:cNvPr id="5" name="Imagen 4">
            <a:extLst>
              <a:ext uri="{FF2B5EF4-FFF2-40B4-BE49-F238E27FC236}">
                <a16:creationId xmlns:a16="http://schemas.microsoft.com/office/drawing/2014/main" id="{2C1ABE9F-F39A-A620-B5BA-9F32011E4327}"/>
              </a:ext>
            </a:extLst>
          </p:cNvPr>
          <p:cNvPicPr>
            <a:picLocks noChangeAspect="1"/>
          </p:cNvPicPr>
          <p:nvPr/>
        </p:nvPicPr>
        <p:blipFill>
          <a:blip r:embed="rId5"/>
          <a:stretch>
            <a:fillRect/>
          </a:stretch>
        </p:blipFill>
        <p:spPr>
          <a:xfrm>
            <a:off x="2754312" y="5661247"/>
            <a:ext cx="1182727" cy="981541"/>
          </a:xfrm>
          <a:prstGeom prst="rect">
            <a:avLst/>
          </a:prstGeom>
        </p:spPr>
      </p:pic>
      <p:pic>
        <p:nvPicPr>
          <p:cNvPr id="6" name="Imagen 5">
            <a:extLst>
              <a:ext uri="{FF2B5EF4-FFF2-40B4-BE49-F238E27FC236}">
                <a16:creationId xmlns:a16="http://schemas.microsoft.com/office/drawing/2014/main" id="{195B356E-F364-45F0-88B4-5309F4AFE8AD}"/>
              </a:ext>
            </a:extLst>
          </p:cNvPr>
          <p:cNvPicPr>
            <a:picLocks noChangeAspect="1"/>
          </p:cNvPicPr>
          <p:nvPr/>
        </p:nvPicPr>
        <p:blipFill>
          <a:blip r:embed="rId6"/>
          <a:stretch>
            <a:fillRect/>
          </a:stretch>
        </p:blipFill>
        <p:spPr>
          <a:xfrm>
            <a:off x="4998571" y="5539316"/>
            <a:ext cx="1200696" cy="1225402"/>
          </a:xfrm>
          <a:prstGeom prst="rect">
            <a:avLst/>
          </a:prstGeom>
        </p:spPr>
      </p:pic>
      <p:pic>
        <p:nvPicPr>
          <p:cNvPr id="7" name="Imagen 6">
            <a:extLst>
              <a:ext uri="{FF2B5EF4-FFF2-40B4-BE49-F238E27FC236}">
                <a16:creationId xmlns:a16="http://schemas.microsoft.com/office/drawing/2014/main" id="{82C662FD-BDBE-C8DE-CDAD-5981AF4A1CE7}"/>
              </a:ext>
            </a:extLst>
          </p:cNvPr>
          <p:cNvPicPr>
            <a:picLocks noChangeAspect="1"/>
          </p:cNvPicPr>
          <p:nvPr/>
        </p:nvPicPr>
        <p:blipFill>
          <a:blip r:embed="rId7"/>
          <a:stretch>
            <a:fillRect/>
          </a:stretch>
        </p:blipFill>
        <p:spPr>
          <a:xfrm>
            <a:off x="7499058" y="5661247"/>
            <a:ext cx="1005927" cy="90878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520" y="301481"/>
            <a:ext cx="1637524" cy="1038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1529004" y="301481"/>
            <a:ext cx="7547822" cy="523220"/>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lvl="0" algn="ctr"/>
            <a:r>
              <a:rPr lang="es-DO" sz="2800" b="1" dirty="0">
                <a:solidFill>
                  <a:schemeClr val="tx1"/>
                </a:solidFill>
                <a:latin typeface="Halvética"/>
                <a:cs typeface="Times New Roman" pitchFamily="18" charset="0"/>
              </a:rPr>
              <a:t>OBJETIVOS ESPECÍFICOS </a:t>
            </a:r>
          </a:p>
        </p:txBody>
      </p:sp>
      <p:sp>
        <p:nvSpPr>
          <p:cNvPr id="4" name="3 Rectángulo"/>
          <p:cNvSpPr/>
          <p:nvPr/>
        </p:nvSpPr>
        <p:spPr>
          <a:xfrm>
            <a:off x="1249901" y="1078096"/>
            <a:ext cx="7282539" cy="5478423"/>
          </a:xfrm>
          <a:prstGeom prst="rect">
            <a:avLst/>
          </a:prstGeom>
        </p:spPr>
        <p:txBody>
          <a:bodyPr wrap="square">
            <a:spAutoFit/>
          </a:bodyPr>
          <a:lstStyle/>
          <a:p>
            <a:pPr marL="457200" indent="-457200" algn="just">
              <a:lnSpc>
                <a:spcPct val="150000"/>
              </a:lnSpc>
              <a:buClr>
                <a:srgbClr val="336600"/>
              </a:buClr>
              <a:buSzPct val="150000"/>
              <a:buFont typeface="Wingdings" panose="05000000000000000000" pitchFamily="2" charset="2"/>
              <a:buChar char="v"/>
            </a:pPr>
            <a:r>
              <a:rPr lang="es-ES" sz="2200" dirty="0">
                <a:latin typeface="Halvética"/>
                <a:cs typeface="Arial" panose="020B0604020202020204" pitchFamily="34" charset="0"/>
              </a:rPr>
              <a:t>Evaluar la calidad del trabajo para establecer mecanismos de mejora, incluyendo la detección de las necesidades de capacitación del personal.</a:t>
            </a:r>
          </a:p>
          <a:p>
            <a:pPr marL="457200" indent="-457200" algn="just">
              <a:lnSpc>
                <a:spcPct val="150000"/>
              </a:lnSpc>
              <a:buClr>
                <a:srgbClr val="336600"/>
              </a:buClr>
              <a:buSzPct val="150000"/>
              <a:buFont typeface="Wingdings" panose="05000000000000000000" pitchFamily="2" charset="2"/>
              <a:buChar char="v"/>
            </a:pPr>
            <a:endParaRPr lang="es-ES" sz="2200" dirty="0">
              <a:latin typeface="Halvética"/>
              <a:cs typeface="Arial" panose="020B0604020202020204" pitchFamily="34" charset="0"/>
            </a:endParaRPr>
          </a:p>
          <a:p>
            <a:pPr marL="457200" indent="-457200" algn="just">
              <a:lnSpc>
                <a:spcPct val="150000"/>
              </a:lnSpc>
              <a:buClr>
                <a:srgbClr val="336600"/>
              </a:buClr>
              <a:buSzPct val="150000"/>
              <a:buFont typeface="Wingdings" panose="05000000000000000000" pitchFamily="2" charset="2"/>
              <a:buChar char="v"/>
            </a:pPr>
            <a:endParaRPr lang="es-ES" sz="2200" dirty="0">
              <a:latin typeface="Halvética"/>
              <a:cs typeface="Arial" panose="020B0604020202020204" pitchFamily="34" charset="0"/>
            </a:endParaRPr>
          </a:p>
          <a:p>
            <a:pPr algn="just">
              <a:lnSpc>
                <a:spcPct val="150000"/>
              </a:lnSpc>
              <a:buClr>
                <a:srgbClr val="336600"/>
              </a:buClr>
              <a:buSzPct val="150000"/>
            </a:pPr>
            <a:endParaRPr lang="es-ES" sz="2200" dirty="0">
              <a:latin typeface="Halvética"/>
              <a:cs typeface="Arial" panose="020B0604020202020204" pitchFamily="34" charset="0"/>
            </a:endParaRPr>
          </a:p>
          <a:p>
            <a:pPr algn="just">
              <a:lnSpc>
                <a:spcPct val="150000"/>
              </a:lnSpc>
              <a:buClr>
                <a:srgbClr val="336600"/>
              </a:buClr>
              <a:buSzPct val="150000"/>
            </a:pPr>
            <a:endParaRPr lang="es-ES" sz="2200" dirty="0">
              <a:latin typeface="Halvética"/>
              <a:cs typeface="Arial" panose="020B0604020202020204" pitchFamily="34" charset="0"/>
            </a:endParaRPr>
          </a:p>
          <a:p>
            <a:pPr marL="457200" indent="-457200" algn="just">
              <a:lnSpc>
                <a:spcPct val="150000"/>
              </a:lnSpc>
              <a:buClr>
                <a:srgbClr val="336600"/>
              </a:buClr>
              <a:buSzPct val="150000"/>
              <a:buFont typeface="Wingdings" panose="05000000000000000000" pitchFamily="2" charset="2"/>
              <a:buChar char="v"/>
            </a:pPr>
            <a:r>
              <a:rPr lang="es-ES" sz="2200" dirty="0">
                <a:latin typeface="Halvética"/>
                <a:cs typeface="Arial" panose="020B0604020202020204" pitchFamily="34" charset="0"/>
              </a:rPr>
              <a:t>Reconocer el mérito personal como referencia para la asignación, permanencia y promoción de los miembros de las Fuerzas Armadas.</a:t>
            </a:r>
            <a:endParaRPr lang="es-DO" sz="2200" dirty="0">
              <a:latin typeface="Halvética"/>
              <a:cs typeface="Arial" pitchFamily="34" charset="0"/>
            </a:endParaRPr>
          </a:p>
          <a:p>
            <a:pPr marL="342900" indent="-342900" algn="just">
              <a:buClr>
                <a:srgbClr val="336600"/>
              </a:buClr>
              <a:buSzPct val="150000"/>
              <a:buFont typeface="Wingdings" panose="05000000000000000000" pitchFamily="2" charset="2"/>
              <a:buChar char="v"/>
            </a:pPr>
            <a:endParaRPr lang="es-DO" sz="2000" dirty="0">
              <a:latin typeface="Arial" pitchFamily="34" charset="0"/>
              <a:cs typeface="Arial" pitchFamily="34" charset="0"/>
            </a:endParaRPr>
          </a:p>
        </p:txBody>
      </p:sp>
      <p:sp>
        <p:nvSpPr>
          <p:cNvPr id="3076" name="AutoShape 4" descr="MINISTERIO DE DEFENSA PÚBLICO MANUAL DE EVALUACIÓN DE DESEMPEÑO DEL  PERSONAL DE LAS FUERZAS ARMADAS MPR-DOC-MIDE-03-201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3078" name="AutoShape 6" descr="MINISTERIO DE DEFENSA PÚBLICO MANUAL DE EVALUACIÓN DE DESEMPEÑO DEL  PERSONAL DE LAS FUERZAS ARMADAS MPR-DOC-MIDE-03-201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3080" name="AutoShape 8" descr="MINISTERIO DE DEFENSA PÚBLICO MANUAL DE EVALUACIÓN DE DESEMPEÑO DEL  PERSONAL DE LAS FUERZAS ARMADAS MPR-DOC-MIDE-03-201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3082" name="AutoShape 10" descr="MINISTERIO DE DEFENSA PÚBLICO MANUAL DE EVALUACIÓN DE DESEMPEÑO DEL  PERSONAL DE LAS FUERZAS ARMADAS MPR-DOC-MIDE-03-201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pic>
        <p:nvPicPr>
          <p:cNvPr id="14" name="Picture 6" descr="http://new.insude.mil.do/images/logoinsu.png"/>
          <p:cNvPicPr>
            <a:picLocks noChangeAspect="1" noChangeArrowheads="1"/>
          </p:cNvPicPr>
          <p:nvPr/>
        </p:nvPicPr>
        <p:blipFill>
          <a:blip r:embed="rId3"/>
          <a:srcRect/>
          <a:stretch>
            <a:fillRect/>
          </a:stretch>
        </p:blipFill>
        <p:spPr bwMode="auto">
          <a:xfrm>
            <a:off x="5148064" y="2780927"/>
            <a:ext cx="3240360" cy="1513211"/>
          </a:xfrm>
          <a:prstGeom prst="rect">
            <a:avLst/>
          </a:prstGeom>
          <a:ln/>
        </p:spPr>
        <p:style>
          <a:lnRef idx="1">
            <a:schemeClr val="accent6"/>
          </a:lnRef>
          <a:fillRef idx="2">
            <a:schemeClr val="accent6"/>
          </a:fillRef>
          <a:effectRef idx="1">
            <a:schemeClr val="accent6"/>
          </a:effectRef>
          <a:fontRef idx="minor">
            <a:schemeClr val="dk1"/>
          </a:fontRef>
        </p:style>
      </p:pic>
      <p:pic>
        <p:nvPicPr>
          <p:cNvPr id="2" name="Imagen 1">
            <a:extLst>
              <a:ext uri="{FF2B5EF4-FFF2-40B4-BE49-F238E27FC236}">
                <a16:creationId xmlns:a16="http://schemas.microsoft.com/office/drawing/2014/main" id="{779AAA84-EAEB-AE00-F2E6-CAF0D99DC87E}"/>
              </a:ext>
            </a:extLst>
          </p:cNvPr>
          <p:cNvPicPr>
            <a:picLocks noChangeAspect="1"/>
          </p:cNvPicPr>
          <p:nvPr/>
        </p:nvPicPr>
        <p:blipFill>
          <a:blip r:embed="rId4"/>
          <a:stretch>
            <a:fillRect/>
          </a:stretch>
        </p:blipFill>
        <p:spPr>
          <a:xfrm>
            <a:off x="67174" y="1892076"/>
            <a:ext cx="1182727" cy="888851"/>
          </a:xfrm>
          <a:prstGeom prst="rect">
            <a:avLst/>
          </a:prstGeom>
        </p:spPr>
      </p:pic>
      <p:pic>
        <p:nvPicPr>
          <p:cNvPr id="5" name="Imagen 4">
            <a:extLst>
              <a:ext uri="{FF2B5EF4-FFF2-40B4-BE49-F238E27FC236}">
                <a16:creationId xmlns:a16="http://schemas.microsoft.com/office/drawing/2014/main" id="{82FDA038-B99B-24C0-614F-03A4451337C6}"/>
              </a:ext>
            </a:extLst>
          </p:cNvPr>
          <p:cNvPicPr>
            <a:picLocks noChangeAspect="1"/>
          </p:cNvPicPr>
          <p:nvPr/>
        </p:nvPicPr>
        <p:blipFill>
          <a:blip r:embed="rId5"/>
          <a:stretch>
            <a:fillRect/>
          </a:stretch>
        </p:blipFill>
        <p:spPr>
          <a:xfrm>
            <a:off x="67174" y="3501007"/>
            <a:ext cx="1182727" cy="1038557"/>
          </a:xfrm>
          <a:prstGeom prst="rect">
            <a:avLst/>
          </a:prstGeom>
        </p:spPr>
      </p:pic>
      <p:pic>
        <p:nvPicPr>
          <p:cNvPr id="6" name="Imagen 5">
            <a:extLst>
              <a:ext uri="{FF2B5EF4-FFF2-40B4-BE49-F238E27FC236}">
                <a16:creationId xmlns:a16="http://schemas.microsoft.com/office/drawing/2014/main" id="{BA6F2F96-7898-B1C6-3340-301A3B1EF55A}"/>
              </a:ext>
            </a:extLst>
          </p:cNvPr>
          <p:cNvPicPr>
            <a:picLocks noChangeAspect="1"/>
          </p:cNvPicPr>
          <p:nvPr/>
        </p:nvPicPr>
        <p:blipFill>
          <a:blip r:embed="rId6"/>
          <a:stretch>
            <a:fillRect/>
          </a:stretch>
        </p:blipFill>
        <p:spPr>
          <a:xfrm>
            <a:off x="155575" y="5199986"/>
            <a:ext cx="1005927" cy="90838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168" y="0"/>
            <a:ext cx="1726528" cy="1038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691680" y="1412776"/>
            <a:ext cx="7292788" cy="4640501"/>
          </a:xfrm>
          <a:prstGeom prst="rect">
            <a:avLst/>
          </a:prstGeom>
        </p:spPr>
        <p:txBody>
          <a:bodyPr wrap="square">
            <a:spAutoFit/>
          </a:bodyPr>
          <a:lstStyle/>
          <a:p>
            <a:pPr marL="457200" indent="-457200" algn="just">
              <a:lnSpc>
                <a:spcPct val="150000"/>
              </a:lnSpc>
              <a:buClr>
                <a:srgbClr val="336600"/>
              </a:buClr>
              <a:buSzPct val="150000"/>
              <a:buFont typeface="Wingdings" panose="05000000000000000000" pitchFamily="2" charset="2"/>
              <a:buChar char="v"/>
            </a:pPr>
            <a:r>
              <a:rPr lang="es-DO" sz="2200" dirty="0">
                <a:latin typeface="Halvética"/>
                <a:cs typeface="Arial" pitchFamily="34" charset="0"/>
              </a:rPr>
              <a:t>En lo que respecta a las </a:t>
            </a:r>
            <a:r>
              <a:rPr lang="es-DO" sz="2200" b="1" dirty="0">
                <a:latin typeface="Halvética"/>
                <a:cs typeface="Arial" pitchFamily="34" charset="0"/>
              </a:rPr>
              <a:t>Unidades Administrativas </a:t>
            </a:r>
            <a:r>
              <a:rPr lang="es-DO" sz="2200" dirty="0">
                <a:latin typeface="Halvética"/>
                <a:cs typeface="Arial" pitchFamily="34" charset="0"/>
              </a:rPr>
              <a:t>del MIDE, ERD, ARD, FARD, los Comandantes Generales. Directores Generales, Directores, Subdirectores, los Encargados de Departamentos y las Divisiones como el evaluador de menor nivel Jerárquico y en las </a:t>
            </a:r>
            <a:r>
              <a:rPr lang="es-DO" sz="2200" b="1" u="sng" dirty="0">
                <a:latin typeface="Halvética"/>
                <a:cs typeface="Arial" pitchFamily="34" charset="0"/>
              </a:rPr>
              <a:t>Unidades Operativas</a:t>
            </a:r>
            <a:r>
              <a:rPr lang="es-DO" sz="2200" b="1" dirty="0">
                <a:latin typeface="Halvética"/>
                <a:cs typeface="Arial" pitchFamily="34" charset="0"/>
              </a:rPr>
              <a:t> </a:t>
            </a:r>
            <a:r>
              <a:rPr lang="es-DO" sz="2200" dirty="0">
                <a:latin typeface="Halvética"/>
                <a:cs typeface="Arial" pitchFamily="34" charset="0"/>
              </a:rPr>
              <a:t>los jefes de pelotones, o su equivalente; debiendo de tomar en cuenta que </a:t>
            </a:r>
            <a:r>
              <a:rPr lang="es-DO" sz="2200" b="1" dirty="0">
                <a:latin typeface="Halvética"/>
                <a:cs typeface="Arial" pitchFamily="34" charset="0"/>
              </a:rPr>
              <a:t>el evaluador no ostentará menor categoría que el evaluado.</a:t>
            </a:r>
          </a:p>
          <a:p>
            <a:pPr marL="457200" indent="-457200" algn="just">
              <a:lnSpc>
                <a:spcPct val="150000"/>
              </a:lnSpc>
              <a:buClr>
                <a:srgbClr val="336600"/>
              </a:buClr>
              <a:buSzPct val="150000"/>
              <a:buFont typeface="Wingdings" pitchFamily="2" charset="2"/>
              <a:buChar char="ü"/>
            </a:pPr>
            <a:endParaRPr lang="es-DO" sz="2400" dirty="0">
              <a:latin typeface="Arial" pitchFamily="34" charset="0"/>
              <a:cs typeface="Arial" pitchFamily="34" charset="0"/>
            </a:endParaRPr>
          </a:p>
        </p:txBody>
      </p:sp>
      <p:sp>
        <p:nvSpPr>
          <p:cNvPr id="1026" name="AutoShape 2" descr="Untitle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028" name="AutoShape 4" descr="Untitle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pic>
        <p:nvPicPr>
          <p:cNvPr id="2" name="Imagen 1">
            <a:extLst>
              <a:ext uri="{FF2B5EF4-FFF2-40B4-BE49-F238E27FC236}">
                <a16:creationId xmlns:a16="http://schemas.microsoft.com/office/drawing/2014/main" id="{748C64AB-4777-FCD1-B06C-3E15A4B95E0B}"/>
              </a:ext>
            </a:extLst>
          </p:cNvPr>
          <p:cNvPicPr>
            <a:picLocks noChangeAspect="1"/>
          </p:cNvPicPr>
          <p:nvPr/>
        </p:nvPicPr>
        <p:blipFill>
          <a:blip r:embed="rId3"/>
          <a:stretch>
            <a:fillRect/>
          </a:stretch>
        </p:blipFill>
        <p:spPr>
          <a:xfrm>
            <a:off x="232977" y="1608712"/>
            <a:ext cx="1182727" cy="890093"/>
          </a:xfrm>
          <a:prstGeom prst="rect">
            <a:avLst/>
          </a:prstGeom>
        </p:spPr>
      </p:pic>
      <p:pic>
        <p:nvPicPr>
          <p:cNvPr id="3" name="Imagen 2">
            <a:extLst>
              <a:ext uri="{FF2B5EF4-FFF2-40B4-BE49-F238E27FC236}">
                <a16:creationId xmlns:a16="http://schemas.microsoft.com/office/drawing/2014/main" id="{BD725396-B028-24DF-C16E-929E88F4D1C7}"/>
              </a:ext>
            </a:extLst>
          </p:cNvPr>
          <p:cNvPicPr>
            <a:picLocks noChangeAspect="1"/>
          </p:cNvPicPr>
          <p:nvPr/>
        </p:nvPicPr>
        <p:blipFill>
          <a:blip r:embed="rId4"/>
          <a:stretch>
            <a:fillRect/>
          </a:stretch>
        </p:blipFill>
        <p:spPr>
          <a:xfrm>
            <a:off x="155575" y="3068960"/>
            <a:ext cx="1182727" cy="1042506"/>
          </a:xfrm>
          <a:prstGeom prst="rect">
            <a:avLst/>
          </a:prstGeom>
        </p:spPr>
      </p:pic>
      <p:pic>
        <p:nvPicPr>
          <p:cNvPr id="5" name="Imagen 4">
            <a:extLst>
              <a:ext uri="{FF2B5EF4-FFF2-40B4-BE49-F238E27FC236}">
                <a16:creationId xmlns:a16="http://schemas.microsoft.com/office/drawing/2014/main" id="{7C1A69D5-6739-813E-1401-630A83FEC8B4}"/>
              </a:ext>
            </a:extLst>
          </p:cNvPr>
          <p:cNvPicPr>
            <a:picLocks noChangeAspect="1"/>
          </p:cNvPicPr>
          <p:nvPr/>
        </p:nvPicPr>
        <p:blipFill>
          <a:blip r:embed="rId5"/>
          <a:stretch>
            <a:fillRect/>
          </a:stretch>
        </p:blipFill>
        <p:spPr>
          <a:xfrm>
            <a:off x="232977" y="4941168"/>
            <a:ext cx="1005927" cy="908383"/>
          </a:xfrm>
          <a:prstGeom prst="rect">
            <a:avLst/>
          </a:prstGeom>
        </p:spPr>
      </p:pic>
      <p:pic>
        <p:nvPicPr>
          <p:cNvPr id="7" name="Imagen 6">
            <a:extLst>
              <a:ext uri="{FF2B5EF4-FFF2-40B4-BE49-F238E27FC236}">
                <a16:creationId xmlns:a16="http://schemas.microsoft.com/office/drawing/2014/main" id="{69E5ACB0-C71C-5AF9-A52B-6FC9FDA220BE}"/>
              </a:ext>
            </a:extLst>
          </p:cNvPr>
          <p:cNvPicPr>
            <a:picLocks noChangeAspect="1"/>
          </p:cNvPicPr>
          <p:nvPr/>
        </p:nvPicPr>
        <p:blipFill>
          <a:blip r:embed="rId6"/>
          <a:stretch>
            <a:fillRect/>
          </a:stretch>
        </p:blipFill>
        <p:spPr>
          <a:xfrm>
            <a:off x="2146725" y="160338"/>
            <a:ext cx="6382698" cy="604366"/>
          </a:xfrm>
          <a:prstGeom prst="roundRect">
            <a:avLst>
              <a:gd name="adj" fmla="val 0"/>
            </a:avLst>
          </a:prstGeom>
          <a:ln/>
        </p:spPr>
        <p:style>
          <a:lnRef idx="3">
            <a:schemeClr val="lt1"/>
          </a:lnRef>
          <a:fillRef idx="1">
            <a:schemeClr val="accent2"/>
          </a:fillRef>
          <a:effectRef idx="1">
            <a:schemeClr val="accent2"/>
          </a:effectRef>
          <a:fontRef idx="minor">
            <a:schemeClr val="lt1"/>
          </a:fontRef>
        </p:style>
      </p:pic>
    </p:spTree>
    <p:extLst>
      <p:ext uri="{BB962C8B-B14F-4D97-AF65-F5344CB8AC3E}">
        <p14:creationId xmlns:p14="http://schemas.microsoft.com/office/powerpoint/2010/main" val="3703044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34566"/>
            <a:ext cx="1512168" cy="1090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1727282" y="371230"/>
            <a:ext cx="6408712" cy="954107"/>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es-ES" sz="2800" b="1" dirty="0">
                <a:solidFill>
                  <a:schemeClr val="tx1"/>
                </a:solidFill>
                <a:latin typeface="Halvética"/>
                <a:cs typeface="Arial" pitchFamily="34" charset="0"/>
              </a:rPr>
              <a:t>INSTRUMENTOS PARA LA EVALUACIÓN</a:t>
            </a:r>
          </a:p>
          <a:p>
            <a:pPr algn="ctr"/>
            <a:r>
              <a:rPr lang="es-ES" sz="2800" b="1" dirty="0">
                <a:solidFill>
                  <a:schemeClr val="tx1"/>
                </a:solidFill>
                <a:latin typeface="Halvética"/>
                <a:cs typeface="Arial" pitchFamily="34" charset="0"/>
              </a:rPr>
              <a:t> DE DESEMPEÑO</a:t>
            </a:r>
            <a:endParaRPr lang="es-ES" sz="2800" b="1" dirty="0">
              <a:solidFill>
                <a:schemeClr val="tx1"/>
              </a:solidFill>
              <a:latin typeface="Halvética"/>
            </a:endParaRPr>
          </a:p>
        </p:txBody>
      </p:sp>
      <p:sp>
        <p:nvSpPr>
          <p:cNvPr id="8" name="Forma libre: forma 8">
            <a:extLst>
              <a:ext uri="{FF2B5EF4-FFF2-40B4-BE49-F238E27FC236}">
                <a16:creationId xmlns:a16="http://schemas.microsoft.com/office/drawing/2014/main" id="{2E09F50A-EBC8-47AC-98D2-E04BDB83C552}"/>
              </a:ext>
            </a:extLst>
          </p:cNvPr>
          <p:cNvSpPr/>
          <p:nvPr/>
        </p:nvSpPr>
        <p:spPr>
          <a:xfrm>
            <a:off x="1788938" y="1916832"/>
            <a:ext cx="2783062" cy="1071570"/>
          </a:xfrm>
          <a:custGeom>
            <a:avLst/>
            <a:gdLst>
              <a:gd name="connsiteX0" fmla="*/ 0 w 3202781"/>
              <a:gd name="connsiteY0" fmla="*/ 0 h 1281112"/>
              <a:gd name="connsiteX1" fmla="*/ 2562225 w 3202781"/>
              <a:gd name="connsiteY1" fmla="*/ 0 h 1281112"/>
              <a:gd name="connsiteX2" fmla="*/ 3202781 w 3202781"/>
              <a:gd name="connsiteY2" fmla="*/ 640556 h 1281112"/>
              <a:gd name="connsiteX3" fmla="*/ 2562225 w 3202781"/>
              <a:gd name="connsiteY3" fmla="*/ 1281112 h 1281112"/>
              <a:gd name="connsiteX4" fmla="*/ 0 w 3202781"/>
              <a:gd name="connsiteY4" fmla="*/ 1281112 h 1281112"/>
              <a:gd name="connsiteX5" fmla="*/ 640556 w 3202781"/>
              <a:gd name="connsiteY5" fmla="*/ 640556 h 1281112"/>
              <a:gd name="connsiteX6" fmla="*/ 0 w 3202781"/>
              <a:gd name="connsiteY6" fmla="*/ 0 h 128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2781" h="1281112">
                <a:moveTo>
                  <a:pt x="0" y="0"/>
                </a:moveTo>
                <a:lnTo>
                  <a:pt x="2562225" y="0"/>
                </a:lnTo>
                <a:lnTo>
                  <a:pt x="3202781" y="640556"/>
                </a:lnTo>
                <a:lnTo>
                  <a:pt x="2562225" y="1281112"/>
                </a:lnTo>
                <a:lnTo>
                  <a:pt x="0" y="1281112"/>
                </a:lnTo>
                <a:lnTo>
                  <a:pt x="640556" y="640556"/>
                </a:lnTo>
                <a:lnTo>
                  <a:pt x="0" y="0"/>
                </a:lnTo>
                <a:close/>
              </a:path>
            </a:pathLst>
          </a:custGeom>
          <a:solidFill>
            <a:schemeClr val="accent1">
              <a:lumMod val="75000"/>
            </a:schemeClr>
          </a:solidFill>
          <a:ln/>
        </p:spPr>
        <p:style>
          <a:lnRef idx="0">
            <a:schemeClr val="accent1"/>
          </a:lnRef>
          <a:fillRef idx="3">
            <a:schemeClr val="accent1"/>
          </a:fillRef>
          <a:effectRef idx="3">
            <a:schemeClr val="accent1"/>
          </a:effectRef>
          <a:fontRef idx="minor">
            <a:schemeClr val="lt1"/>
          </a:fontRef>
        </p:style>
        <p:txBody>
          <a:bodyPr spcFirstLastPara="0" vert="horz" wrap="square" lIns="764572" tIns="41339" rIns="681895" bIns="41339" numCol="1" spcCol="1270" anchor="ctr" anchorCtr="0">
            <a:noAutofit/>
          </a:bodyPr>
          <a:lstStyle/>
          <a:p>
            <a:pPr lvl="0" algn="ctr" defTabSz="1377950">
              <a:lnSpc>
                <a:spcPct val="90000"/>
              </a:lnSpc>
              <a:spcBef>
                <a:spcPct val="0"/>
              </a:spcBef>
              <a:spcAft>
                <a:spcPct val="35000"/>
              </a:spcAft>
            </a:pPr>
            <a:r>
              <a:rPr lang="es-DO" sz="2000" b="1" kern="1200" dirty="0">
                <a:solidFill>
                  <a:schemeClr val="tx1"/>
                </a:solidFill>
                <a:latin typeface="Arial" pitchFamily="34" charset="0"/>
                <a:cs typeface="Arial" pitchFamily="34" charset="0"/>
              </a:rPr>
              <a:t>Guía de </a:t>
            </a:r>
            <a:r>
              <a:rPr lang="es-DO" b="1" kern="1200" dirty="0">
                <a:solidFill>
                  <a:schemeClr val="tx1"/>
                </a:solidFill>
                <a:latin typeface="Arial" pitchFamily="34" charset="0"/>
                <a:cs typeface="Arial" pitchFamily="34" charset="0"/>
              </a:rPr>
              <a:t>Evaluación</a:t>
            </a:r>
            <a:endParaRPr lang="es-DO" sz="1000" dirty="0">
              <a:solidFill>
                <a:schemeClr val="tx1"/>
              </a:solidFill>
              <a:latin typeface="Arial" pitchFamily="34" charset="0"/>
              <a:cs typeface="Arial" pitchFamily="34" charset="0"/>
              <a:hlinkClick r:id="rId3" action="ppaction://hlinkfile">
                <a:extLst>
                  <a:ext uri="{A12FA001-AC4F-418D-AE19-62706E023703}">
                    <ahyp:hlinkClr xmlns:ahyp="http://schemas.microsoft.com/office/drawing/2018/hyperlinkcolor" val="tx"/>
                  </a:ext>
                </a:extLst>
              </a:hlinkClick>
            </a:endParaRPr>
          </a:p>
        </p:txBody>
      </p:sp>
      <p:sp>
        <p:nvSpPr>
          <p:cNvPr id="9" name="Forma libre: forma 9">
            <a:hlinkClick r:id="rId4" action="ppaction://hlinkfile"/>
            <a:extLst>
              <a:ext uri="{FF2B5EF4-FFF2-40B4-BE49-F238E27FC236}">
                <a16:creationId xmlns:a16="http://schemas.microsoft.com/office/drawing/2014/main" id="{574CA46E-F0E8-4659-808A-814875879A4F}"/>
              </a:ext>
            </a:extLst>
          </p:cNvPr>
          <p:cNvSpPr/>
          <p:nvPr/>
        </p:nvSpPr>
        <p:spPr>
          <a:xfrm>
            <a:off x="5670362" y="1916832"/>
            <a:ext cx="3024336" cy="1081260"/>
          </a:xfrm>
          <a:custGeom>
            <a:avLst/>
            <a:gdLst>
              <a:gd name="connsiteX0" fmla="*/ 0 w 3202781"/>
              <a:gd name="connsiteY0" fmla="*/ 0 h 1281112"/>
              <a:gd name="connsiteX1" fmla="*/ 2562225 w 3202781"/>
              <a:gd name="connsiteY1" fmla="*/ 0 h 1281112"/>
              <a:gd name="connsiteX2" fmla="*/ 3202781 w 3202781"/>
              <a:gd name="connsiteY2" fmla="*/ 640556 h 1281112"/>
              <a:gd name="connsiteX3" fmla="*/ 2562225 w 3202781"/>
              <a:gd name="connsiteY3" fmla="*/ 1281112 h 1281112"/>
              <a:gd name="connsiteX4" fmla="*/ 0 w 3202781"/>
              <a:gd name="connsiteY4" fmla="*/ 1281112 h 1281112"/>
              <a:gd name="connsiteX5" fmla="*/ 640556 w 3202781"/>
              <a:gd name="connsiteY5" fmla="*/ 640556 h 1281112"/>
              <a:gd name="connsiteX6" fmla="*/ 0 w 3202781"/>
              <a:gd name="connsiteY6" fmla="*/ 0 h 128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2781" h="1281112">
                <a:moveTo>
                  <a:pt x="0" y="0"/>
                </a:moveTo>
                <a:lnTo>
                  <a:pt x="2562225" y="0"/>
                </a:lnTo>
                <a:lnTo>
                  <a:pt x="3202781" y="640556"/>
                </a:lnTo>
                <a:lnTo>
                  <a:pt x="2562225" y="1281112"/>
                </a:lnTo>
                <a:lnTo>
                  <a:pt x="0" y="1281112"/>
                </a:lnTo>
                <a:lnTo>
                  <a:pt x="640556" y="640556"/>
                </a:lnTo>
                <a:lnTo>
                  <a:pt x="0" y="0"/>
                </a:lnTo>
                <a:close/>
              </a:path>
            </a:pathLst>
          </a:custGeom>
          <a:solidFill>
            <a:schemeClr val="accent1">
              <a:lumMod val="75000"/>
            </a:schemeClr>
          </a:solidFill>
          <a:ln/>
        </p:spPr>
        <p:style>
          <a:lnRef idx="0">
            <a:schemeClr val="accent1"/>
          </a:lnRef>
          <a:fillRef idx="3">
            <a:schemeClr val="accent1"/>
          </a:fillRef>
          <a:effectRef idx="3">
            <a:schemeClr val="accent1"/>
          </a:effectRef>
          <a:fontRef idx="minor">
            <a:schemeClr val="lt1"/>
          </a:fontRef>
        </p:style>
        <p:txBody>
          <a:bodyPr spcFirstLastPara="0" vert="horz" wrap="square" lIns="764572" tIns="41339" rIns="681895" bIns="41339" numCol="1" spcCol="1270" anchor="ctr" anchorCtr="0">
            <a:noAutofit/>
          </a:bodyPr>
          <a:lstStyle/>
          <a:p>
            <a:pPr algn="ctr" defTabSz="1377950">
              <a:lnSpc>
                <a:spcPct val="90000"/>
              </a:lnSpc>
              <a:spcBef>
                <a:spcPct val="0"/>
              </a:spcBef>
              <a:spcAft>
                <a:spcPct val="35000"/>
              </a:spcAft>
            </a:pPr>
            <a:r>
              <a:rPr lang="es-DO" sz="2000" b="1" dirty="0">
                <a:solidFill>
                  <a:schemeClr val="tx1"/>
                </a:solidFill>
                <a:latin typeface="Arial" pitchFamily="34" charset="0"/>
                <a:cs typeface="Arial" pitchFamily="34" charset="0"/>
              </a:rPr>
              <a:t>Formularios de </a:t>
            </a:r>
            <a:r>
              <a:rPr lang="es-DO" b="1" dirty="0">
                <a:solidFill>
                  <a:schemeClr val="tx1"/>
                </a:solidFill>
                <a:latin typeface="Arial" pitchFamily="34" charset="0"/>
                <a:cs typeface="Arial" pitchFamily="34" charset="0"/>
              </a:rPr>
              <a:t>Evaluación</a:t>
            </a:r>
            <a:r>
              <a:rPr lang="es-DO" sz="2000" b="1" dirty="0">
                <a:solidFill>
                  <a:schemeClr val="tx1"/>
                </a:solidFill>
                <a:latin typeface="Arial" pitchFamily="34" charset="0"/>
                <a:cs typeface="Arial" pitchFamily="34" charset="0"/>
              </a:rPr>
              <a:t>  </a:t>
            </a:r>
          </a:p>
        </p:txBody>
      </p:sp>
      <p:sp>
        <p:nvSpPr>
          <p:cNvPr id="11" name="Forma libre: forma 9">
            <a:hlinkClick r:id="rId5" action="ppaction://hlinkfile"/>
            <a:extLst>
              <a:ext uri="{FF2B5EF4-FFF2-40B4-BE49-F238E27FC236}">
                <a16:creationId xmlns:a16="http://schemas.microsoft.com/office/drawing/2014/main" id="{574CA46E-F0E8-4659-808A-814875879A4F}"/>
              </a:ext>
            </a:extLst>
          </p:cNvPr>
          <p:cNvSpPr/>
          <p:nvPr/>
        </p:nvSpPr>
        <p:spPr>
          <a:xfrm>
            <a:off x="1547664" y="4221088"/>
            <a:ext cx="3638778" cy="1090836"/>
          </a:xfrm>
          <a:custGeom>
            <a:avLst/>
            <a:gdLst>
              <a:gd name="connsiteX0" fmla="*/ 0 w 3202781"/>
              <a:gd name="connsiteY0" fmla="*/ 0 h 1281112"/>
              <a:gd name="connsiteX1" fmla="*/ 2562225 w 3202781"/>
              <a:gd name="connsiteY1" fmla="*/ 0 h 1281112"/>
              <a:gd name="connsiteX2" fmla="*/ 3202781 w 3202781"/>
              <a:gd name="connsiteY2" fmla="*/ 640556 h 1281112"/>
              <a:gd name="connsiteX3" fmla="*/ 2562225 w 3202781"/>
              <a:gd name="connsiteY3" fmla="*/ 1281112 h 1281112"/>
              <a:gd name="connsiteX4" fmla="*/ 0 w 3202781"/>
              <a:gd name="connsiteY4" fmla="*/ 1281112 h 1281112"/>
              <a:gd name="connsiteX5" fmla="*/ 640556 w 3202781"/>
              <a:gd name="connsiteY5" fmla="*/ 640556 h 1281112"/>
              <a:gd name="connsiteX6" fmla="*/ 0 w 3202781"/>
              <a:gd name="connsiteY6" fmla="*/ 0 h 128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2781" h="1281112">
                <a:moveTo>
                  <a:pt x="0" y="0"/>
                </a:moveTo>
                <a:lnTo>
                  <a:pt x="2562225" y="0"/>
                </a:lnTo>
                <a:lnTo>
                  <a:pt x="3202781" y="640556"/>
                </a:lnTo>
                <a:lnTo>
                  <a:pt x="2562225" y="1281112"/>
                </a:lnTo>
                <a:lnTo>
                  <a:pt x="0" y="1281112"/>
                </a:lnTo>
                <a:lnTo>
                  <a:pt x="640556" y="640556"/>
                </a:lnTo>
                <a:lnTo>
                  <a:pt x="0" y="0"/>
                </a:lnTo>
                <a:close/>
              </a:path>
            </a:pathLst>
          </a:custGeom>
          <a:solidFill>
            <a:schemeClr val="accent1">
              <a:lumMod val="75000"/>
            </a:schemeClr>
          </a:solidFill>
          <a:ln/>
        </p:spPr>
        <p:style>
          <a:lnRef idx="0">
            <a:schemeClr val="accent1"/>
          </a:lnRef>
          <a:fillRef idx="3">
            <a:schemeClr val="accent1"/>
          </a:fillRef>
          <a:effectRef idx="3">
            <a:schemeClr val="accent1"/>
          </a:effectRef>
          <a:fontRef idx="minor">
            <a:schemeClr val="lt1"/>
          </a:fontRef>
        </p:style>
        <p:txBody>
          <a:bodyPr spcFirstLastPara="0" vert="horz" wrap="square" lIns="764572" tIns="41339" rIns="681895" bIns="41339" numCol="1" spcCol="1270" anchor="ctr" anchorCtr="0">
            <a:noAutofit/>
          </a:bodyPr>
          <a:lstStyle/>
          <a:p>
            <a:pPr indent="0" algn="ctr" defTabSz="1377950">
              <a:lnSpc>
                <a:spcPts val="2000"/>
              </a:lnSpc>
              <a:spcBef>
                <a:spcPct val="0"/>
              </a:spcBef>
              <a:spcAft>
                <a:spcPct val="35000"/>
              </a:spcAft>
              <a:buNone/>
            </a:pPr>
            <a:r>
              <a:rPr lang="es-DO" sz="2000" b="1" dirty="0">
                <a:solidFill>
                  <a:schemeClr val="tx1"/>
                </a:solidFill>
                <a:latin typeface="Arial" pitchFamily="34" charset="0"/>
                <a:cs typeface="Arial" pitchFamily="34" charset="0"/>
              </a:rPr>
              <a:t>Resumen General</a:t>
            </a:r>
            <a:r>
              <a:rPr lang="es-DO" sz="1100" b="1" dirty="0">
                <a:solidFill>
                  <a:schemeClr val="tx1"/>
                </a:solidFill>
                <a:latin typeface="Arial" pitchFamily="34" charset="0"/>
                <a:cs typeface="Arial" pitchFamily="34" charset="0"/>
              </a:rPr>
              <a:t> </a:t>
            </a:r>
          </a:p>
          <a:p>
            <a:pPr indent="0" algn="ctr" defTabSz="1377950">
              <a:lnSpc>
                <a:spcPts val="2000"/>
              </a:lnSpc>
              <a:spcBef>
                <a:spcPct val="0"/>
              </a:spcBef>
              <a:spcAft>
                <a:spcPct val="35000"/>
              </a:spcAft>
              <a:buNone/>
            </a:pPr>
            <a:r>
              <a:rPr lang="es-DO" sz="1600" b="1" dirty="0">
                <a:solidFill>
                  <a:schemeClr val="tx1"/>
                </a:solidFill>
                <a:latin typeface="Arial" pitchFamily="34" charset="0"/>
                <a:cs typeface="Arial" pitchFamily="34" charset="0"/>
              </a:rPr>
              <a:t>(listado del personal evaluado)</a:t>
            </a:r>
            <a:endParaRPr lang="es-DO" sz="1600" dirty="0">
              <a:solidFill>
                <a:schemeClr val="tx1"/>
              </a:solidFill>
              <a:latin typeface="Arial" pitchFamily="34" charset="0"/>
              <a:cs typeface="Arial" pitchFamily="34" charset="0"/>
            </a:endParaRPr>
          </a:p>
        </p:txBody>
      </p:sp>
      <p:sp>
        <p:nvSpPr>
          <p:cNvPr id="13" name="Forma libre: forma 8">
            <a:hlinkClick r:id="rId6" action="ppaction://hlinkfile"/>
            <a:extLst>
              <a:ext uri="{FF2B5EF4-FFF2-40B4-BE49-F238E27FC236}">
                <a16:creationId xmlns:a16="http://schemas.microsoft.com/office/drawing/2014/main" id="{2E09F50A-EBC8-47AC-98D2-E04BDB83C552}"/>
              </a:ext>
            </a:extLst>
          </p:cNvPr>
          <p:cNvSpPr/>
          <p:nvPr/>
        </p:nvSpPr>
        <p:spPr>
          <a:xfrm>
            <a:off x="5952694" y="4221088"/>
            <a:ext cx="2742004" cy="1000132"/>
          </a:xfrm>
          <a:custGeom>
            <a:avLst/>
            <a:gdLst>
              <a:gd name="connsiteX0" fmla="*/ 0 w 3202781"/>
              <a:gd name="connsiteY0" fmla="*/ 0 h 1281112"/>
              <a:gd name="connsiteX1" fmla="*/ 2562225 w 3202781"/>
              <a:gd name="connsiteY1" fmla="*/ 0 h 1281112"/>
              <a:gd name="connsiteX2" fmla="*/ 3202781 w 3202781"/>
              <a:gd name="connsiteY2" fmla="*/ 640556 h 1281112"/>
              <a:gd name="connsiteX3" fmla="*/ 2562225 w 3202781"/>
              <a:gd name="connsiteY3" fmla="*/ 1281112 h 1281112"/>
              <a:gd name="connsiteX4" fmla="*/ 0 w 3202781"/>
              <a:gd name="connsiteY4" fmla="*/ 1281112 h 1281112"/>
              <a:gd name="connsiteX5" fmla="*/ 640556 w 3202781"/>
              <a:gd name="connsiteY5" fmla="*/ 640556 h 1281112"/>
              <a:gd name="connsiteX6" fmla="*/ 0 w 3202781"/>
              <a:gd name="connsiteY6" fmla="*/ 0 h 128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2781" h="1281112">
                <a:moveTo>
                  <a:pt x="0" y="0"/>
                </a:moveTo>
                <a:lnTo>
                  <a:pt x="2562225" y="0"/>
                </a:lnTo>
                <a:lnTo>
                  <a:pt x="3202781" y="640556"/>
                </a:lnTo>
                <a:lnTo>
                  <a:pt x="2562225" y="1281112"/>
                </a:lnTo>
                <a:lnTo>
                  <a:pt x="0" y="1281112"/>
                </a:lnTo>
                <a:lnTo>
                  <a:pt x="640556" y="640556"/>
                </a:lnTo>
                <a:lnTo>
                  <a:pt x="0" y="0"/>
                </a:lnTo>
                <a:close/>
              </a:path>
            </a:pathLst>
          </a:custGeom>
          <a:solidFill>
            <a:schemeClr val="accent1">
              <a:lumMod val="75000"/>
            </a:schemeClr>
          </a:solidFill>
          <a:ln/>
        </p:spPr>
        <p:style>
          <a:lnRef idx="0">
            <a:schemeClr val="accent1"/>
          </a:lnRef>
          <a:fillRef idx="3">
            <a:schemeClr val="accent1"/>
          </a:fillRef>
          <a:effectRef idx="3">
            <a:schemeClr val="accent1"/>
          </a:effectRef>
          <a:fontRef idx="minor">
            <a:schemeClr val="lt1"/>
          </a:fontRef>
        </p:style>
        <p:txBody>
          <a:bodyPr spcFirstLastPara="0" vert="horz" wrap="square" lIns="764572" tIns="41339" rIns="681895" bIns="41339" numCol="1" spcCol="1270" anchor="ctr" anchorCtr="0">
            <a:noAutofit/>
          </a:bodyPr>
          <a:lstStyle/>
          <a:p>
            <a:pPr lvl="0" algn="ctr" defTabSz="1377950">
              <a:lnSpc>
                <a:spcPct val="90000"/>
              </a:lnSpc>
              <a:spcBef>
                <a:spcPct val="0"/>
              </a:spcBef>
              <a:spcAft>
                <a:spcPct val="35000"/>
              </a:spcAft>
            </a:pPr>
            <a:r>
              <a:rPr lang="es-DO" sz="2000" b="1" kern="1200" dirty="0">
                <a:solidFill>
                  <a:schemeClr val="tx1"/>
                </a:solidFill>
                <a:latin typeface="Arial" pitchFamily="34" charset="0"/>
                <a:cs typeface="Arial" pitchFamily="34" charset="0"/>
              </a:rPr>
              <a:t>Guía de Entrevista</a:t>
            </a:r>
            <a:endParaRPr lang="es-DO" sz="1100" dirty="0">
              <a:solidFill>
                <a:schemeClr val="tx1"/>
              </a:solidFill>
              <a:latin typeface="Arial" pitchFamily="34" charset="0"/>
              <a:cs typeface="Arial" pitchFamily="34" charset="0"/>
              <a:hlinkClick r:id="rId3" action="ppaction://hlinkfile">
                <a:extLst>
                  <a:ext uri="{A12FA001-AC4F-418D-AE19-62706E023703}">
                    <ahyp:hlinkClr xmlns:ahyp="http://schemas.microsoft.com/office/drawing/2018/hyperlinkcolor" val="tx"/>
                  </a:ext>
                </a:extLst>
              </a:hlinkClick>
            </a:endParaRPr>
          </a:p>
        </p:txBody>
      </p:sp>
      <p:pic>
        <p:nvPicPr>
          <p:cNvPr id="2" name="Imagen 1">
            <a:extLst>
              <a:ext uri="{FF2B5EF4-FFF2-40B4-BE49-F238E27FC236}">
                <a16:creationId xmlns:a16="http://schemas.microsoft.com/office/drawing/2014/main" id="{E7D091A4-77AB-7487-CA2D-53BC4C42C5F8}"/>
              </a:ext>
            </a:extLst>
          </p:cNvPr>
          <p:cNvPicPr>
            <a:picLocks noChangeAspect="1"/>
          </p:cNvPicPr>
          <p:nvPr/>
        </p:nvPicPr>
        <p:blipFill>
          <a:blip r:embed="rId7"/>
          <a:stretch>
            <a:fillRect/>
          </a:stretch>
        </p:blipFill>
        <p:spPr>
          <a:xfrm>
            <a:off x="207184" y="1429109"/>
            <a:ext cx="1182727" cy="975445"/>
          </a:xfrm>
          <a:prstGeom prst="rect">
            <a:avLst/>
          </a:prstGeom>
        </p:spPr>
      </p:pic>
      <p:pic>
        <p:nvPicPr>
          <p:cNvPr id="3" name="Imagen 2">
            <a:extLst>
              <a:ext uri="{FF2B5EF4-FFF2-40B4-BE49-F238E27FC236}">
                <a16:creationId xmlns:a16="http://schemas.microsoft.com/office/drawing/2014/main" id="{E705607F-CD18-E665-3091-64DF0EAFC7BF}"/>
              </a:ext>
            </a:extLst>
          </p:cNvPr>
          <p:cNvPicPr>
            <a:picLocks noChangeAspect="1"/>
          </p:cNvPicPr>
          <p:nvPr/>
        </p:nvPicPr>
        <p:blipFill>
          <a:blip r:embed="rId8"/>
          <a:stretch>
            <a:fillRect/>
          </a:stretch>
        </p:blipFill>
        <p:spPr>
          <a:xfrm>
            <a:off x="61066" y="3022117"/>
            <a:ext cx="1201016" cy="1225402"/>
          </a:xfrm>
          <a:prstGeom prst="rect">
            <a:avLst/>
          </a:prstGeom>
        </p:spPr>
      </p:pic>
      <p:pic>
        <p:nvPicPr>
          <p:cNvPr id="4" name="Imagen 3">
            <a:extLst>
              <a:ext uri="{FF2B5EF4-FFF2-40B4-BE49-F238E27FC236}">
                <a16:creationId xmlns:a16="http://schemas.microsoft.com/office/drawing/2014/main" id="{D4AD2EDC-7A84-7AF7-B168-368A0D3B7829}"/>
              </a:ext>
            </a:extLst>
          </p:cNvPr>
          <p:cNvPicPr>
            <a:picLocks noChangeAspect="1"/>
          </p:cNvPicPr>
          <p:nvPr/>
        </p:nvPicPr>
        <p:blipFill>
          <a:blip r:embed="rId9"/>
          <a:stretch>
            <a:fillRect/>
          </a:stretch>
        </p:blipFill>
        <p:spPr>
          <a:xfrm>
            <a:off x="93466" y="4766506"/>
            <a:ext cx="1005927" cy="1012024"/>
          </a:xfrm>
          <a:prstGeom prst="rect">
            <a:avLst/>
          </a:prstGeom>
        </p:spPr>
      </p:pic>
      <p:cxnSp>
        <p:nvCxnSpPr>
          <p:cNvPr id="6" name="Conector recto de flecha 5">
            <a:extLst>
              <a:ext uri="{FF2B5EF4-FFF2-40B4-BE49-F238E27FC236}">
                <a16:creationId xmlns:a16="http://schemas.microsoft.com/office/drawing/2014/main" id="{1E7D4D88-8139-D503-E597-15E5A5229D96}"/>
              </a:ext>
            </a:extLst>
          </p:cNvPr>
          <p:cNvCxnSpPr>
            <a:stCxn id="9" idx="4"/>
            <a:endCxn id="11" idx="1"/>
          </p:cNvCxnSpPr>
          <p:nvPr/>
        </p:nvCxnSpPr>
        <p:spPr>
          <a:xfrm flipH="1">
            <a:off x="4458687" y="2998092"/>
            <a:ext cx="1211675" cy="1222996"/>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34566"/>
            <a:ext cx="1512168" cy="1090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1979712" y="449151"/>
            <a:ext cx="5400600" cy="523220"/>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es-ES" sz="2800" b="1" dirty="0">
                <a:solidFill>
                  <a:schemeClr val="tx1"/>
                </a:solidFill>
                <a:latin typeface="Halvética"/>
                <a:cs typeface="Arial" pitchFamily="34" charset="0"/>
              </a:rPr>
              <a:t>TIPOS</a:t>
            </a:r>
            <a:r>
              <a:rPr lang="es-ES" sz="2800" b="1" kern="100" dirty="0">
                <a:solidFill>
                  <a:schemeClr val="tx1"/>
                </a:solidFill>
                <a:effectLst/>
                <a:latin typeface="Halvética"/>
                <a:cs typeface="Arial" panose="020B0604020202020204" pitchFamily="34" charset="0"/>
              </a:rPr>
              <a:t> DE FORMULARIOS</a:t>
            </a:r>
            <a:endParaRPr lang="es-ES" sz="2800" b="1" dirty="0">
              <a:solidFill>
                <a:schemeClr val="tx1"/>
              </a:solidFill>
              <a:latin typeface="Halvética"/>
              <a:cs typeface="Arial" panose="020B0604020202020204" pitchFamily="34" charset="0"/>
            </a:endParaRPr>
          </a:p>
        </p:txBody>
      </p:sp>
      <p:pic>
        <p:nvPicPr>
          <p:cNvPr id="2" name="Imagen 1">
            <a:extLst>
              <a:ext uri="{FF2B5EF4-FFF2-40B4-BE49-F238E27FC236}">
                <a16:creationId xmlns:a16="http://schemas.microsoft.com/office/drawing/2014/main" id="{E7D091A4-77AB-7487-CA2D-53BC4C42C5F8}"/>
              </a:ext>
            </a:extLst>
          </p:cNvPr>
          <p:cNvPicPr>
            <a:picLocks noChangeAspect="1"/>
          </p:cNvPicPr>
          <p:nvPr/>
        </p:nvPicPr>
        <p:blipFill>
          <a:blip r:embed="rId3"/>
          <a:stretch>
            <a:fillRect/>
          </a:stretch>
        </p:blipFill>
        <p:spPr>
          <a:xfrm>
            <a:off x="207184" y="1429109"/>
            <a:ext cx="1182727" cy="975445"/>
          </a:xfrm>
          <a:prstGeom prst="rect">
            <a:avLst/>
          </a:prstGeom>
        </p:spPr>
      </p:pic>
      <p:pic>
        <p:nvPicPr>
          <p:cNvPr id="3" name="Imagen 2">
            <a:extLst>
              <a:ext uri="{FF2B5EF4-FFF2-40B4-BE49-F238E27FC236}">
                <a16:creationId xmlns:a16="http://schemas.microsoft.com/office/drawing/2014/main" id="{E705607F-CD18-E665-3091-64DF0EAFC7BF}"/>
              </a:ext>
            </a:extLst>
          </p:cNvPr>
          <p:cNvPicPr>
            <a:picLocks noChangeAspect="1"/>
          </p:cNvPicPr>
          <p:nvPr/>
        </p:nvPicPr>
        <p:blipFill>
          <a:blip r:embed="rId4"/>
          <a:stretch>
            <a:fillRect/>
          </a:stretch>
        </p:blipFill>
        <p:spPr>
          <a:xfrm>
            <a:off x="61066" y="3022117"/>
            <a:ext cx="1201016" cy="1225402"/>
          </a:xfrm>
          <a:prstGeom prst="rect">
            <a:avLst/>
          </a:prstGeom>
        </p:spPr>
      </p:pic>
      <p:pic>
        <p:nvPicPr>
          <p:cNvPr id="4" name="Imagen 3">
            <a:extLst>
              <a:ext uri="{FF2B5EF4-FFF2-40B4-BE49-F238E27FC236}">
                <a16:creationId xmlns:a16="http://schemas.microsoft.com/office/drawing/2014/main" id="{D4AD2EDC-7A84-7AF7-B168-368A0D3B7829}"/>
              </a:ext>
            </a:extLst>
          </p:cNvPr>
          <p:cNvPicPr>
            <a:picLocks noChangeAspect="1"/>
          </p:cNvPicPr>
          <p:nvPr/>
        </p:nvPicPr>
        <p:blipFill>
          <a:blip r:embed="rId5"/>
          <a:stretch>
            <a:fillRect/>
          </a:stretch>
        </p:blipFill>
        <p:spPr>
          <a:xfrm>
            <a:off x="178676" y="4766506"/>
            <a:ext cx="1005927" cy="1012024"/>
          </a:xfrm>
          <a:prstGeom prst="rect">
            <a:avLst/>
          </a:prstGeom>
        </p:spPr>
      </p:pic>
      <p:sp>
        <p:nvSpPr>
          <p:cNvPr id="12" name="CuadroTexto 11">
            <a:extLst>
              <a:ext uri="{FF2B5EF4-FFF2-40B4-BE49-F238E27FC236}">
                <a16:creationId xmlns:a16="http://schemas.microsoft.com/office/drawing/2014/main" id="{A1FBD459-B29E-3D44-D392-F707A6972692}"/>
              </a:ext>
            </a:extLst>
          </p:cNvPr>
          <p:cNvSpPr txBox="1"/>
          <p:nvPr/>
        </p:nvSpPr>
        <p:spPr>
          <a:xfrm>
            <a:off x="1979712" y="1856198"/>
            <a:ext cx="6768752" cy="3293209"/>
          </a:xfrm>
          <a:prstGeom prst="rect">
            <a:avLst/>
          </a:prstGeom>
          <a:noFill/>
        </p:spPr>
        <p:txBody>
          <a:bodyPr wrap="square">
            <a:spAutoFit/>
          </a:bodyPr>
          <a:lstStyle/>
          <a:p>
            <a:pPr algn="just"/>
            <a:r>
              <a:rPr lang="es-ES" sz="2200" b="1" kern="100" dirty="0" err="1">
                <a:effectLst/>
                <a:latin typeface="Halvética"/>
                <a:cs typeface="Arial" panose="020B0604020202020204" pitchFamily="34" charset="0"/>
              </a:rPr>
              <a:t>Form</a:t>
            </a:r>
            <a:r>
              <a:rPr lang="es-ES" sz="2200" b="1" kern="100" dirty="0">
                <a:effectLst/>
                <a:latin typeface="Halvética"/>
                <a:cs typeface="Arial" panose="020B0604020202020204" pitchFamily="34" charset="0"/>
              </a:rPr>
              <a:t>. No.1 </a:t>
            </a:r>
            <a:r>
              <a:rPr lang="es-ES" sz="2200" kern="100" dirty="0">
                <a:effectLst/>
                <a:latin typeface="Halvética"/>
                <a:cs typeface="Arial" panose="020B0604020202020204" pitchFamily="34" charset="0"/>
              </a:rPr>
              <a:t>“Oficiales Generales y Oficiales Superiores”</a:t>
            </a:r>
          </a:p>
          <a:p>
            <a:pPr algn="just"/>
            <a:endParaRPr lang="es-ES" sz="2200" kern="100" dirty="0">
              <a:effectLst/>
              <a:latin typeface="Halvética"/>
              <a:cs typeface="Arial" panose="020B0604020202020204" pitchFamily="34" charset="0"/>
            </a:endParaRPr>
          </a:p>
          <a:p>
            <a:pPr algn="just"/>
            <a:r>
              <a:rPr lang="es-ES" sz="2200" b="1" kern="100" dirty="0" err="1">
                <a:latin typeface="Halvética"/>
                <a:cs typeface="Arial" panose="020B0604020202020204" pitchFamily="34" charset="0"/>
              </a:rPr>
              <a:t>Form</a:t>
            </a:r>
            <a:r>
              <a:rPr lang="es-ES" sz="2200" b="1" kern="100" dirty="0">
                <a:latin typeface="Halvética"/>
                <a:cs typeface="Arial" panose="020B0604020202020204" pitchFamily="34" charset="0"/>
              </a:rPr>
              <a:t>. No.2 </a:t>
            </a:r>
            <a:r>
              <a:rPr lang="es-ES" sz="2200" kern="100" dirty="0">
                <a:latin typeface="Halvética"/>
                <a:cs typeface="Arial" panose="020B0604020202020204" pitchFamily="34" charset="0"/>
              </a:rPr>
              <a:t>“Oficiales Subalternos”</a:t>
            </a:r>
          </a:p>
          <a:p>
            <a:pPr algn="just"/>
            <a:endParaRPr lang="es-ES" sz="2200" kern="100" dirty="0">
              <a:latin typeface="Halvética"/>
              <a:cs typeface="Arial" panose="020B0604020202020204" pitchFamily="34" charset="0"/>
            </a:endParaRPr>
          </a:p>
          <a:p>
            <a:pPr algn="just"/>
            <a:r>
              <a:rPr lang="es-ES" sz="2200" b="1" kern="100" dirty="0" err="1">
                <a:latin typeface="Halvética"/>
                <a:cs typeface="Arial" panose="020B0604020202020204" pitchFamily="34" charset="0"/>
              </a:rPr>
              <a:t>Form</a:t>
            </a:r>
            <a:r>
              <a:rPr lang="es-ES" sz="2200" b="1" kern="100" dirty="0">
                <a:latin typeface="Halvética"/>
                <a:cs typeface="Arial" panose="020B0604020202020204" pitchFamily="34" charset="0"/>
              </a:rPr>
              <a:t>. No.3 </a:t>
            </a:r>
            <a:r>
              <a:rPr lang="es-ES" sz="2200" kern="100" dirty="0">
                <a:latin typeface="Halvética"/>
                <a:cs typeface="Arial" panose="020B0604020202020204" pitchFamily="34" charset="0"/>
              </a:rPr>
              <a:t>“Suboficiales y Alistados”</a:t>
            </a:r>
          </a:p>
          <a:p>
            <a:pPr algn="just"/>
            <a:endParaRPr lang="es-ES" sz="2200" kern="100" dirty="0">
              <a:latin typeface="Halvética"/>
              <a:cs typeface="Arial" panose="020B0604020202020204" pitchFamily="34" charset="0"/>
            </a:endParaRPr>
          </a:p>
          <a:p>
            <a:pPr algn="just"/>
            <a:r>
              <a:rPr lang="es-ES" sz="2200" b="1" kern="100" dirty="0" err="1">
                <a:latin typeface="Halvética"/>
                <a:cs typeface="Arial" panose="020B0604020202020204" pitchFamily="34" charset="0"/>
              </a:rPr>
              <a:t>Form</a:t>
            </a:r>
            <a:r>
              <a:rPr lang="es-ES" sz="2200" b="1" kern="100" dirty="0">
                <a:latin typeface="Halvética"/>
                <a:cs typeface="Arial" panose="020B0604020202020204" pitchFamily="34" charset="0"/>
              </a:rPr>
              <a:t>. No.4 </a:t>
            </a:r>
            <a:r>
              <a:rPr lang="es-ES" sz="2200" kern="100" dirty="0">
                <a:latin typeface="Halvética"/>
                <a:cs typeface="Arial" panose="020B0604020202020204" pitchFamily="34" charset="0"/>
              </a:rPr>
              <a:t>“Asimilado Militar”</a:t>
            </a:r>
          </a:p>
          <a:p>
            <a:pPr algn="just"/>
            <a:endParaRPr lang="es-ES" b="1" kern="100" dirty="0">
              <a:latin typeface="Arial" panose="020B0604020202020204" pitchFamily="34" charset="0"/>
              <a:cs typeface="Arial" panose="020B0604020202020204" pitchFamily="34" charset="0"/>
            </a:endParaRPr>
          </a:p>
          <a:p>
            <a:pPr algn="just"/>
            <a:endParaRPr lang="es-ES" b="1" kern="100" dirty="0">
              <a:latin typeface="Arial" panose="020B0604020202020204" pitchFamily="34" charset="0"/>
              <a:cs typeface="Arial" panose="020B0604020202020204" pitchFamily="34" charset="0"/>
            </a:endParaRPr>
          </a:p>
          <a:p>
            <a:pPr algn="just"/>
            <a:endParaRPr lang="es-DO"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53552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theme/theme1.xml><?xml version="1.0" encoding="utf-8"?>
<a:theme xmlns:a="http://schemas.openxmlformats.org/drawingml/2006/main" name="Metropolitano">
  <a:themeElements>
    <a:clrScheme name="Metropolitano">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o">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etropolitano">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themeOverride>
</file>

<file path=docProps/app.xml><?xml version="1.0" encoding="utf-8"?>
<Properties xmlns="http://schemas.openxmlformats.org/officeDocument/2006/extended-properties" xmlns:vt="http://schemas.openxmlformats.org/officeDocument/2006/docPropsVTypes">
  <Template/>
  <TotalTime>3969</TotalTime>
  <Words>1426</Words>
  <Application>Microsoft Office PowerPoint</Application>
  <PresentationFormat>Presentación en pantalla (4:3)</PresentationFormat>
  <Paragraphs>135</Paragraphs>
  <Slides>27</Slides>
  <Notes>0</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27</vt:i4>
      </vt:variant>
    </vt:vector>
  </HeadingPairs>
  <TitlesOfParts>
    <vt:vector size="34" baseType="lpstr">
      <vt:lpstr>Arial</vt:lpstr>
      <vt:lpstr>Calibri</vt:lpstr>
      <vt:lpstr>Calibri Light</vt:lpstr>
      <vt:lpstr>Halvética</vt:lpstr>
      <vt:lpstr>Wingdings</vt:lpstr>
      <vt:lpstr>Metropolitano</vt:lpstr>
      <vt:lpstr>Documento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Office365 j1</dc:creator>
  <cp:lastModifiedBy>Office365 j1</cp:lastModifiedBy>
  <cp:revision>45</cp:revision>
  <cp:lastPrinted>2023-06-01T11:43:01Z</cp:lastPrinted>
  <dcterms:created xsi:type="dcterms:W3CDTF">2023-04-26T15:59:55Z</dcterms:created>
  <dcterms:modified xsi:type="dcterms:W3CDTF">2023-06-01T13:22:02Z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2023-04-26T16:18:22Z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65a7594c-e794-4edc-8984-5d84e0daf524</vt:lpwstr>
  </property>
  <property fmtid="{D5CDD505-2E9C-101B-9397-08002B2CF9AE}" pid="7" name="MSIP_Label_defa4170-0d19-0005-0004-bc88714345d2_ActionId">
    <vt:lpwstr>4520ead5-5f56-4bf5-84bf-8de484b5be70</vt:lpwstr>
  </property>
  <property fmtid="{D5CDD505-2E9C-101B-9397-08002B2CF9AE}" pid="8" name="MSIP_Label_defa4170-0d19-0005-0004-bc88714345d2_ContentBits">
    <vt:lpwstr>0</vt:lpwstr>
  </property>
</Properties>
</file>