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</p:sldMasterIdLst>
  <p:notesMasterIdLst>
    <p:notesMasterId r:id="rId24"/>
  </p:notesMasterIdLst>
  <p:sldIdLst>
    <p:sldId id="378" r:id="rId2"/>
    <p:sldId id="340" r:id="rId3"/>
    <p:sldId id="325" r:id="rId4"/>
    <p:sldId id="408" r:id="rId5"/>
    <p:sldId id="409" r:id="rId6"/>
    <p:sldId id="355" r:id="rId7"/>
    <p:sldId id="396" r:id="rId8"/>
    <p:sldId id="352" r:id="rId9"/>
    <p:sldId id="346" r:id="rId10"/>
    <p:sldId id="397" r:id="rId11"/>
    <p:sldId id="403" r:id="rId12"/>
    <p:sldId id="412" r:id="rId13"/>
    <p:sldId id="376" r:id="rId14"/>
    <p:sldId id="381" r:id="rId15"/>
    <p:sldId id="398" r:id="rId16"/>
    <p:sldId id="410" r:id="rId17"/>
    <p:sldId id="388" r:id="rId18"/>
    <p:sldId id="405" r:id="rId19"/>
    <p:sldId id="404" r:id="rId20"/>
    <p:sldId id="402" r:id="rId21"/>
    <p:sldId id="313" r:id="rId22"/>
    <p:sldId id="413" r:id="rId23"/>
  </p:sldIdLst>
  <p:sldSz cx="9144000" cy="6858000" type="screen4x3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CDC"/>
    <a:srgbClr val="339933"/>
    <a:srgbClr val="00FF00"/>
    <a:srgbClr val="3B98E5"/>
    <a:srgbClr val="336600"/>
    <a:srgbClr val="DAFEEE"/>
    <a:srgbClr val="0CE02F"/>
    <a:srgbClr val="339966"/>
    <a:srgbClr val="E2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6" autoAdjust="0"/>
    <p:restoredTop sz="97681" autoAdjust="0"/>
  </p:normalViewPr>
  <p:slideViewPr>
    <p:cSldViewPr>
      <p:cViewPr varScale="1">
        <p:scale>
          <a:sx n="112" d="100"/>
          <a:sy n="112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7CE6-AD63-4BDF-9BB5-52191B2AD5BD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1DE7-E92A-4CBB-AAD0-C0FEEAB2B8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06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51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84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98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98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1DE7-E92A-4CBB-AAD0-C0FEEAB2B87A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25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2AA7EC-FD02-4685-86E1-737BE45E8023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4AE4EE-7611-4E76-A471-5CB91EEBAA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Guia%20de%20evaluacion%20form-1.docx" TargetMode="External"/><Relationship Id="rId7" Type="http://schemas.openxmlformats.org/officeDocument/2006/relationships/image" Target="../media/image9.png"/><Relationship Id="rId2" Type="http://schemas.openxmlformats.org/officeDocument/2006/relationships/hyperlink" Target="Guia%20%20form-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entrevista%20de%20evaluacion.docx" TargetMode="External"/><Relationship Id="rId5" Type="http://schemas.openxmlformats.org/officeDocument/2006/relationships/hyperlink" Target="Formulario%201.doc" TargetMode="External"/><Relationship Id="rId4" Type="http://schemas.openxmlformats.org/officeDocument/2006/relationships/hyperlink" Target="FPM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istado%20de%20Personal.docx" TargetMode="External"/><Relationship Id="rId2" Type="http://schemas.openxmlformats.org/officeDocument/2006/relationships/hyperlink" Target="Resumen%20General%20propuesto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lan%20de%20Mejora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3" y="865691"/>
            <a:ext cx="9144000" cy="1080120"/>
          </a:xfrm>
          <a:solidFill>
            <a:srgbClr val="E1FCDC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EVALUACIÓN DE DESEMPEÑO </a:t>
            </a:r>
          </a:p>
          <a:p>
            <a:pPr marL="0" indent="0" algn="ctr">
              <a:buNone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DEL PERSONAL DE LAS FUERZAS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ARMADAS</a:t>
            </a:r>
          </a:p>
          <a:p>
            <a:pPr marL="0" indent="0" algn="ctr"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PERÍODO 2021</a:t>
            </a:r>
            <a:endParaRPr lang="es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2357454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1622"/>
            <a:ext cx="9144000" cy="4856378"/>
          </a:xfrm>
          <a:prstGeom prst="rect">
            <a:avLst/>
          </a:prstGeom>
        </p:spPr>
      </p:pic>
      <p:pic>
        <p:nvPicPr>
          <p:cNvPr id="6" name="5 Imagen" descr="Resultado de imagen para ejercito de republica dominica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469"/>
            <a:ext cx="1326430" cy="12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para armada de republica dominican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500702"/>
            <a:ext cx="1146964" cy="14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esultado de imagen para fuerza aerea de republica dominicana log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8224" y="5848460"/>
            <a:ext cx="995776" cy="10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047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07154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En lo que respecta a las </a:t>
            </a:r>
            <a:r>
              <a:rPr lang="es-DO" sz="2000" b="1" u="sng" dirty="0" smtClean="0">
                <a:latin typeface="Arial" pitchFamily="34" charset="0"/>
                <a:cs typeface="Arial" pitchFamily="34" charset="0"/>
              </a:rPr>
              <a:t>Unidades Operativas</a:t>
            </a: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del MIDE, ERD, ARD, FARD, estará bajo la responsabilidad de los jefes de pelotones, o su equivalente serán los evaluadores de menor nivel jerárquico.  </a:t>
            </a:r>
            <a:endParaRPr lang="es-D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476672"/>
            <a:ext cx="573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QUIENES SERÁN LOS EVALUADORES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4.bp.blogspot.com/-BGYy1GXMGxA/UCCEyrSCHKI/AAAAAAAAJDI/CsXwoo9CVWI/s1600/IMG_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456" y="3205302"/>
            <a:ext cx="578647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1000108"/>
            <a:ext cx="8338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En lo que respecta a las </a:t>
            </a: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Unidades Administrativas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del MIDE, ERD, ARD, FARD, los Encargados de Departamentos y Divisiones, según sea el caso, serán los evaluadores de menor nivel Jerárquico.</a:t>
            </a: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DO" sz="3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42852"/>
            <a:ext cx="135729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ES" b="1" dirty="0">
                <a:latin typeface="Arial" pitchFamily="34" charset="0"/>
                <a:cs typeface="Arial" pitchFamily="34" charset="0"/>
              </a:rPr>
              <a:t>Cont.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2928934"/>
            <a:ext cx="3429024" cy="288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1285860"/>
            <a:ext cx="8338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 Personal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licencia médica permanente o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en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proceso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de junta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es-D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    médica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para retiro.</a:t>
            </a:r>
          </a:p>
          <a:p>
            <a:pPr algn="just"/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DO" sz="2000" dirty="0">
                <a:latin typeface="Arial" pitchFamily="34" charset="0"/>
                <a:cs typeface="Arial" pitchFamily="34" charset="0"/>
              </a:rPr>
              <a:t>  Personal suspendido de funciones</a:t>
            </a:r>
          </a:p>
          <a:p>
            <a:pPr algn="just"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DO" sz="2000" dirty="0">
                <a:latin typeface="Arial" pitchFamily="34" charset="0"/>
                <a:cs typeface="Arial" pitchFamily="34" charset="0"/>
              </a:rPr>
              <a:t>  Personal de permiso realizando estudio en el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extranjero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DO" sz="3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430017"/>
            <a:ext cx="7236296" cy="577850"/>
          </a:xfrm>
          <a:prstGeom prst="rect">
            <a:avLst/>
          </a:prstGeom>
          <a:solidFill>
            <a:srgbClr val="E1FCD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DO" sz="2400" b="1" dirty="0">
                <a:latin typeface="Arial" pitchFamily="34" charset="0"/>
                <a:cs typeface="Arial" pitchFamily="34" charset="0"/>
              </a:rPr>
              <a:t>EXCEPCIONES DE LA EVALUACIÓN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68176" y="4293096"/>
            <a:ext cx="2963158" cy="1571636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030193" y="4136847"/>
            <a:ext cx="2214546" cy="20717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3261" y="4152812"/>
            <a:ext cx="20717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96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8596" y="1500174"/>
            <a:ext cx="8509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u="sng" dirty="0">
                <a:latin typeface="Arial" pitchFamily="34" charset="0"/>
                <a:cs typeface="Arial" pitchFamily="34" charset="0"/>
              </a:rPr>
              <a:t>Estos se clasifican </a:t>
            </a:r>
            <a:r>
              <a:rPr lang="es-DO" sz="2000" b="1" u="sng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es-DO" sz="20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Oficiales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de Comando y Oficiales de Tropas en Funciones de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Mando (F-1).</a:t>
            </a: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Oficiales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Especialistas y de Servicios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Auxiliares, Suboficiales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y Alistados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Especialistas (F-2). </a:t>
            </a: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Suboficiales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y Alistados de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Combate (F-3). </a:t>
            </a: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</a:pPr>
            <a:endParaRPr lang="es-DO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Asimilados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Militares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(F-4).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20" y="785794"/>
            <a:ext cx="8643998" cy="646331"/>
          </a:xfrm>
          <a:prstGeom prst="rect">
            <a:avLst/>
          </a:prstGeom>
          <a:solidFill>
            <a:srgbClr val="E1FCD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FORMULARIOS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DE EVALUACIÓN DE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DESEMPEÑO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1" y="0"/>
            <a:ext cx="1609729" cy="9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786874" cy="785818"/>
          </a:xfrm>
          <a:solidFill>
            <a:srgbClr val="E1FCDC"/>
          </a:solidFill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INSTRUMENTOS PARA LA EVALUACIÓN DE DESEMPEÑO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rma libre: forma 8">
            <a:hlinkClick r:id="rId2" action="ppaction://hlinkfile"/>
            <a:extLst>
              <a:ext uri="{FF2B5EF4-FFF2-40B4-BE49-F238E27FC236}">
                <a16:creationId xmlns="" xmlns:a16="http://schemas.microsoft.com/office/drawing/2014/main" id="{2E09F50A-EBC8-47AC-98D2-E04BDB83C552}"/>
              </a:ext>
            </a:extLst>
          </p:cNvPr>
          <p:cNvSpPr/>
          <p:nvPr/>
        </p:nvSpPr>
        <p:spPr>
          <a:xfrm>
            <a:off x="214282" y="2285992"/>
            <a:ext cx="3970339" cy="1427049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Guía </a:t>
            </a:r>
            <a:r>
              <a:rPr lang="es-DO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DO" sz="20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DO" sz="20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Guia</a:t>
            </a:r>
            <a:r>
              <a:rPr lang="es-DO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 de </a:t>
            </a:r>
            <a:r>
              <a:rPr lang="es-DO" sz="20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evaluacion</a:t>
            </a:r>
            <a:r>
              <a:rPr lang="es-DO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 form-1.docx</a:t>
            </a:r>
            <a:r>
              <a:rPr lang="es-DO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DO" sz="2000" dirty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4" action="ppaction://hlinkfile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574CA46E-F0E8-4659-808A-814875879A4F}"/>
              </a:ext>
            </a:extLst>
          </p:cNvPr>
          <p:cNvSpPr/>
          <p:nvPr/>
        </p:nvSpPr>
        <p:spPr>
          <a:xfrm>
            <a:off x="4643438" y="2285992"/>
            <a:ext cx="4145684" cy="1427050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indent="0"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 de 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file"/>
              </a:rPr>
              <a:t>Formulario</a:t>
            </a: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file"/>
              </a:rPr>
              <a:t> 1.doc</a:t>
            </a:r>
            <a:endParaRPr lang="es-D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3714753"/>
            <a:ext cx="3032886" cy="7143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700" b="1" dirty="0" smtClean="0">
                <a:latin typeface="Garamond" panose="02020404030301010803" pitchFamily="18" charset="0"/>
              </a:rPr>
              <a:t> </a:t>
            </a:r>
            <a:endParaRPr lang="es-ES" sz="2700" b="1" dirty="0">
              <a:latin typeface="Garamond" panose="02020404030301010803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43570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 smtClean="0">
                <a:latin typeface="Arial" pitchFamily="34" charset="0"/>
                <a:cs typeface="Arial" pitchFamily="34" charset="0"/>
              </a:rPr>
              <a:t>Nota: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 para uso del evaluador.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a libre: forma 9">
            <a:extLst>
              <a:ext uri="{FF2B5EF4-FFF2-40B4-BE49-F238E27FC236}">
                <a16:creationId xmlns="" xmlns:a16="http://schemas.microsoft.com/office/drawing/2014/main" id="{574CA46E-F0E8-4659-808A-814875879A4F}"/>
              </a:ext>
            </a:extLst>
          </p:cNvPr>
          <p:cNvSpPr/>
          <p:nvPr/>
        </p:nvSpPr>
        <p:spPr>
          <a:xfrm>
            <a:off x="2000233" y="4572008"/>
            <a:ext cx="3929090" cy="1571636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indent="0"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Instrucciones para la Entrevista de 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entrevista</a:t>
            </a: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 de evaluacion.docx</a:t>
            </a:r>
            <a:endParaRPr lang="es-D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2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4283" y="357166"/>
            <a:ext cx="85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b="1" dirty="0" smtClean="0">
                <a:latin typeface="Arial" pitchFamily="34" charset="0"/>
                <a:cs typeface="Arial" pitchFamily="34" charset="0"/>
              </a:rPr>
              <a:t>Cont.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rma libre: forma 8">
            <a:extLst>
              <a:ext uri="{FF2B5EF4-FFF2-40B4-BE49-F238E27FC236}">
                <a16:creationId xmlns="" xmlns:a16="http://schemas.microsoft.com/office/drawing/2014/main" id="{2E09F50A-EBC8-47AC-98D2-E04BDB83C552}"/>
              </a:ext>
            </a:extLst>
          </p:cNvPr>
          <p:cNvSpPr/>
          <p:nvPr/>
        </p:nvSpPr>
        <p:spPr>
          <a:xfrm>
            <a:off x="285720" y="1428736"/>
            <a:ext cx="3929090" cy="1928826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marL="0" lvl="0" indent="0"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Resumen 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Geral.</a:t>
            </a:r>
            <a:r>
              <a:rPr lang="es-DO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Resumen</a:t>
            </a: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 General propuesto.docx</a:t>
            </a:r>
            <a:endParaRPr lang="es-DO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rma libre: forma 8">
            <a:hlinkClick r:id="rId3" action="ppaction://hlinkfile"/>
            <a:extLst>
              <a:ext uri="{FF2B5EF4-FFF2-40B4-BE49-F238E27FC236}">
                <a16:creationId xmlns="" xmlns:a16="http://schemas.microsoft.com/office/drawing/2014/main" id="{2E09F50A-EBC8-47AC-98D2-E04BDB83C552}"/>
              </a:ext>
            </a:extLst>
          </p:cNvPr>
          <p:cNvSpPr/>
          <p:nvPr/>
        </p:nvSpPr>
        <p:spPr>
          <a:xfrm>
            <a:off x="4355976" y="1428736"/>
            <a:ext cx="3944456" cy="1785950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Listado de Personal</a:t>
            </a:r>
            <a:r>
              <a:rPr lang="es-D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.</a:t>
            </a:r>
            <a:endParaRPr lang="es-DO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606609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b="1" dirty="0" smtClean="0">
                <a:latin typeface="Arial" pitchFamily="34" charset="0"/>
                <a:cs typeface="Arial" pitchFamily="34" charset="0"/>
              </a:rPr>
              <a:t>Nota: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 para uso de la unidad.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714620"/>
            <a:ext cx="4143404" cy="2928958"/>
          </a:xfrm>
        </p:spPr>
        <p:txBody>
          <a:bodyPr>
            <a:normAutofit/>
          </a:bodyPr>
          <a:lstStyle/>
          <a:p>
            <a:pPr marL="0" defTabSz="457200">
              <a:lnSpc>
                <a:spcPct val="170000"/>
              </a:lnSpc>
              <a:buFont typeface="Wingdings" pitchFamily="2" charset="2"/>
              <a:buChar char="Ø"/>
            </a:pPr>
            <a:r>
              <a:rPr lang="es-D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la unidad</a:t>
            </a:r>
          </a:p>
          <a:p>
            <a:pPr marL="0" defTabSz="457200">
              <a:lnSpc>
                <a:spcPct val="170000"/>
              </a:lnSpc>
              <a:buFont typeface="Wingdings" pitchFamily="2" charset="2"/>
              <a:buChar char="Ø"/>
            </a:pPr>
            <a:r>
              <a:rPr lang="es-D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Debilidades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457200">
              <a:lnSpc>
                <a:spcPct val="170000"/>
              </a:lnSpc>
              <a:buFont typeface="Wingdings" pitchFamily="2" charset="2"/>
              <a:buChar char="Ø"/>
            </a:pPr>
            <a:r>
              <a:rPr lang="es-D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de acción de mejora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457200">
              <a:lnSpc>
                <a:spcPct val="170000"/>
              </a:lnSpc>
              <a:buFont typeface="Wingdings" pitchFamily="2" charset="2"/>
              <a:buChar char="Ø"/>
            </a:pPr>
            <a:r>
              <a:rPr lang="es-D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457200">
              <a:lnSpc>
                <a:spcPct val="170000"/>
              </a:lnSpc>
              <a:buFont typeface="Wingdings" pitchFamily="2" charset="2"/>
              <a:buChar char="Ø"/>
            </a:pPr>
            <a:r>
              <a:rPr lang="es-D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01122" cy="571504"/>
          </a:xfrm>
          <a:solidFill>
            <a:srgbClr val="E1FCDC"/>
          </a:solidFill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50000"/>
              </a:lnSpc>
            </a:pPr>
            <a:r>
              <a:rPr lang="es-DO" sz="2400" dirty="0" smtClean="0">
                <a:latin typeface="Arial" pitchFamily="34" charset="0"/>
                <a:cs typeface="Arial" pitchFamily="34" charset="0"/>
              </a:rPr>
              <a:t>INSTRUCCIONES PARA UN PLAN DE MEJORA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4" y="0"/>
            <a:ext cx="1928826" cy="11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5357818" y="2714620"/>
            <a:ext cx="3571900" cy="2857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indent="-256032">
              <a:lnSpc>
                <a:spcPct val="17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s-DO" dirty="0" smtClean="0">
                <a:latin typeface="Arial" panose="020B0604020202020204" pitchFamily="34" charset="0"/>
                <a:cs typeface="Arial" panose="020B0604020202020204" pitchFamily="34" charset="0"/>
              </a:rPr>
              <a:t>Plazo de ejecución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56032" algn="l" defTabSz="4572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s-D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Responsable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56032" algn="l" defTabSz="4572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s-D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de cumplimiento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56032" algn="l" defTabSz="4572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s-D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Observaciones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-256032" algn="l" defTabSz="4572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s-DO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Firma</a:t>
            </a:r>
            <a:r>
              <a:rPr kumimoji="0" lang="es-DO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file"/>
              </a:rPr>
              <a:t>Plan</a:t>
            </a:r>
            <a:r>
              <a:rPr kumimoji="0" lang="es-D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action="ppaction://hlinkfile"/>
              </a:rPr>
              <a:t> de Mejora.docx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1571612"/>
            <a:ext cx="81439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DO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DO" b="1" dirty="0" smtClean="0">
                <a:latin typeface="Arial" pitchFamily="34" charset="0"/>
                <a:cs typeface="Arial" pitchFamily="34" charset="0"/>
              </a:rPr>
              <a:t>Para realizar un plan de mejora  se deberá tomar en cuenta lo siguiente:</a:t>
            </a:r>
          </a:p>
          <a:p>
            <a:pPr>
              <a:buNone/>
            </a:pPr>
            <a:endParaRPr lang="es-E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305" y="696035"/>
            <a:ext cx="8501154" cy="642942"/>
          </a:xfrm>
          <a:solidFill>
            <a:srgbClr val="E1FCDC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ERRORES QUE SE DEBEN EVITAR AL MOMENTO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     REALIZAR UNA  EVALUACIÓN </a:t>
            </a:r>
            <a:endParaRPr lang="es-E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500174"/>
            <a:ext cx="3286148" cy="457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De Tendencia Central.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Efecto de Halo.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De Benevolencia.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Aleatorio.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De Similitud.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De Familiaridad.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De Edad.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De Antigüedad.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 Valoración del Carácter.</a:t>
            </a:r>
            <a:endParaRPr lang="es-DO" sz="1950" dirty="0" smtClean="0"/>
          </a:p>
          <a:p>
            <a:endParaRPr lang="es-E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5250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18" y="0"/>
            <a:ext cx="1785982" cy="7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2147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Está organizado en cuatro grupos institucionales:</a:t>
            </a:r>
          </a:p>
          <a:p>
            <a:pPr>
              <a:lnSpc>
                <a:spcPct val="200000"/>
              </a:lnSpc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GRUPO 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Ministerio de Defensa.</a:t>
            </a:r>
          </a:p>
          <a:p>
            <a:pPr>
              <a:lnSpc>
                <a:spcPct val="200000"/>
              </a:lnSpc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GRUPO II.-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Ejército de República Dominicana.</a:t>
            </a:r>
          </a:p>
          <a:p>
            <a:pPr>
              <a:lnSpc>
                <a:spcPct val="200000"/>
              </a:lnSpc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GRUPO III.-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Armada de República Dominicana.</a:t>
            </a:r>
          </a:p>
          <a:p>
            <a:pPr>
              <a:lnSpc>
                <a:spcPct val="200000"/>
              </a:lnSpc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GRUPO IV.-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Fuerza Aérea de República Dominicana.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85818"/>
          </a:xfrm>
          <a:solidFill>
            <a:srgbClr val="E1FCDC"/>
          </a:solidFill>
        </p:spPr>
        <p:txBody>
          <a:bodyPr>
            <a:noAutofit/>
          </a:bodyPr>
          <a:lstStyle/>
          <a:p>
            <a:pPr algn="ctr"/>
            <a:r>
              <a:rPr lang="es-DO" sz="2000" dirty="0" smtClean="0">
                <a:latin typeface="Arial" pitchFamily="34" charset="0"/>
                <a:cs typeface="Arial" pitchFamily="34" charset="0"/>
              </a:rPr>
              <a:t>ORGANIZACIÓN DEL PROCESO DE EVALUACIÓN DE DESEMPEÑO AL PERSONAL DE LAS FF.AA.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4" y="0"/>
            <a:ext cx="1928826" cy="11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143932" cy="5000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ClrTx/>
              <a:buBlip>
                <a:blip r:embed="rId2"/>
              </a:buBlip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Fase 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Preparatoria (5-8 al 13-9-2021).</a:t>
            </a:r>
          </a:p>
          <a:p>
            <a:pPr marL="493776" lvl="2" indent="0" algn="just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Inducción y Capacitación.</a:t>
            </a:r>
          </a:p>
          <a:p>
            <a:pPr marL="493776" lvl="2" indent="0" algn="just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Planificación.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ClrTx/>
              <a:buBlip>
                <a:blip r:embed="rId2"/>
              </a:buBlip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Fase II.-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Ejecución (14-9 al 25-10-2021).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ClrTx/>
              <a:buBlip>
                <a:blip r:embed="rId2"/>
              </a:buBlip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Fase III.-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Análisis de Datos (26-10 al 26-11-2021).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ClrTx/>
              <a:buBlip>
                <a:blip r:embed="rId2"/>
              </a:buBlip>
            </a:pPr>
            <a:r>
              <a:rPr lang="es-DO" sz="2000" b="1" dirty="0" smtClean="0">
                <a:latin typeface="Arial" pitchFamily="34" charset="0"/>
                <a:cs typeface="Arial" pitchFamily="34" charset="0"/>
              </a:rPr>
              <a:t>Fase IV.-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Cierre del Proceso de Evaluación (27-11 al 10-12-2021).</a:t>
            </a:r>
          </a:p>
          <a:p>
            <a:pPr marL="493776" lvl="2" indent="0" algn="just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Conclusión.</a:t>
            </a:r>
          </a:p>
          <a:p>
            <a:pPr marL="493776" lvl="2" indent="0" algn="just">
              <a:lnSpc>
                <a:spcPct val="20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Lecciones Aprendidas.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01080" cy="714380"/>
          </a:xfrm>
          <a:solidFill>
            <a:srgbClr val="E1FCDC"/>
          </a:solidFill>
          <a:ln>
            <a:solidFill>
              <a:srgbClr val="DAFEEE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DO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DO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DO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FASES DE EJECUCIÓN DEL PROCESO DE EVALUACIÓN DE DESEMPEÑO AL PERSONAL DE LAS FF.AA.</a:t>
            </a:r>
            <a:r>
              <a:rPr lang="es-E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17" y="0"/>
            <a:ext cx="1810883" cy="9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463314" cy="4807436"/>
          </a:xfrm>
          <a:noFill/>
          <a:ln>
            <a:noFill/>
          </a:ln>
          <a:effectLst>
            <a:outerShdw blurRad="381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MARCO LEGAL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DO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ALCANCE</a:t>
            </a:r>
            <a:endPara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CONCEPTO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ASPECTOS GENERALES</a:t>
            </a:r>
            <a:endParaRPr lang="es-E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FORMULARIOS DE </a:t>
            </a: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 DE DESEMPEÑO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INSTRUMENTOS PARA LA EVALUACIÓN DE DESEMPEÑO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DO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INSTRUCCIONES PARA UN PLAN DE MEJORA.</a:t>
            </a:r>
            <a:endPara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E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ERRORES QUE SE DEBEN EVITAR AL MOMENTO DE REALIZAR UNA EVALUACIÓN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DO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ORGANIZACIÓN DEL PROCESO DE EVALUACIÓN DE DESEMPEÑO DEL PERSONAL DE LAS FF.AA.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s-DO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FASES DE EJECUCIÓN DEL PROCESO DE EVALUACIÓN DE DESEMPEÑO AL  PERSONAL DE LAS FF.AA.</a:t>
            </a:r>
            <a:endParaRPr lang="es-E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92696"/>
            <a:ext cx="8429684" cy="593164"/>
          </a:xfrm>
          <a:solidFill>
            <a:srgbClr val="E1FCD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DO" sz="2400" dirty="0" smtClean="0">
                <a:latin typeface="Arial" pitchFamily="34" charset="0"/>
                <a:cs typeface="Arial" pitchFamily="34" charset="0"/>
              </a:rPr>
              <a:t>TEMAS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2" y="0"/>
            <a:ext cx="1857388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2266EBC-F45F-4913-BC45-4C5A9A94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714488"/>
            <a:ext cx="3186896" cy="3186896"/>
          </a:xfrm>
          <a:prstGeom prst="roundRect">
            <a:avLst>
              <a:gd name="adj" fmla="val 16667"/>
            </a:avLst>
          </a:prstGeom>
          <a:solidFill>
            <a:srgbClr val="3B98E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0"/>
            <a:ext cx="2857520" cy="16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4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14290"/>
            <a:ext cx="39020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2910" y="3071810"/>
            <a:ext cx="770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MUCHAS GRACIAS  </a:t>
            </a:r>
          </a:p>
        </p:txBody>
      </p:sp>
    </p:spTree>
    <p:extLst>
      <p:ext uri="{BB962C8B-B14F-4D97-AF65-F5344CB8AC3E}">
        <p14:creationId xmlns:p14="http://schemas.microsoft.com/office/powerpoint/2010/main" val="16026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14290"/>
            <a:ext cx="39020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1832250"/>
            <a:ext cx="7703305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CONTACTOS</a:t>
            </a:r>
          </a:p>
          <a:p>
            <a:pPr algn="just">
              <a:lnSpc>
                <a:spcPct val="200000"/>
              </a:lnSpc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CORONEL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JACINTO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 LA ROCHA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BIDO, ERD, (DEM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Subdirector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Gestión de Recursos Humanos, J-1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MIDE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Flota No.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809-604-4048</a:t>
            </a:r>
          </a:p>
          <a:p>
            <a:pPr algn="ctr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MAYOR ANA ROSA DURÁN RODRÍGUEZ, FARD.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err="1">
                <a:latin typeface="Arial" pitchFamily="34" charset="0"/>
                <a:cs typeface="Arial" pitchFamily="34" charset="0"/>
              </a:rPr>
              <a:t>Enc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Dpto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de 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valuación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Desempeño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j-1,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MIDE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Flota No. 829-961-5409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319868" cy="4176464"/>
          </a:xfrm>
        </p:spPr>
        <p:txBody>
          <a:bodyPr>
            <a:normAutofit fontScale="92500" lnSpcReduction="10000"/>
            <a:scene3d>
              <a:camera prst="orthographicFront"/>
              <a:lightRig rig="freezing" dir="t"/>
            </a:scene3d>
          </a:bodyPr>
          <a:lstStyle/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Ley Orgánica de las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FF.AA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No.139-13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(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rt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123 al 125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ClrTx/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Reglamento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Aplicación de la Ley Orgánica de las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FF.AA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No.139-13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Decreto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No. 298-14, de fecha 18 de agosto de 2014.</a:t>
            </a:r>
          </a:p>
          <a:p>
            <a:pPr marL="342900" indent="-342900" algn="just">
              <a:lnSpc>
                <a:spcPct val="150000"/>
              </a:lnSpc>
              <a:buClrTx/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Plan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Estratégico Institucional,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FF.AA. (2021-2024).</a:t>
            </a: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endParaRPr lang="es-DO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Código de Moral y Ética de las Fuerzas Armadas,                                    1ra. Ed., julio de 2013.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358246" cy="642942"/>
          </a:xfrm>
          <a:solidFill>
            <a:srgbClr val="E1FCDC"/>
          </a:solidFill>
          <a:ln>
            <a:solidFill>
              <a:srgbClr val="DAFEEE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MARCO 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0"/>
            <a:ext cx="1857388" cy="107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349450"/>
            <a:ext cx="8319868" cy="2865500"/>
          </a:xfrm>
        </p:spPr>
        <p:txBody>
          <a:bodyPr>
            <a:normAutofit/>
            <a:scene3d>
              <a:camera prst="orthographicFront"/>
              <a:lightRig rig="freezing" dir="t"/>
            </a:scene3d>
          </a:bodyPr>
          <a:lstStyle/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Manual de Evaluación de Desempeño del Personal de las Fuerzas Armadas, de fecha 5 de julio de 2019.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Directiva No.15-2021, MIDE, de fecha 11 agosto de 2021.</a:t>
            </a: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endParaRPr lang="es-DO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Blip>
                <a:blip r:embed="rId2"/>
              </a:buBlip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Tx/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29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960929" cy="44815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endPara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57158" y="1571612"/>
            <a:ext cx="2232248" cy="4900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428868"/>
            <a:ext cx="3000396" cy="1791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Resultado de imagen para pilotos de la f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357694"/>
            <a:ext cx="3000396" cy="1808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0" y="1000108"/>
            <a:ext cx="867876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	Todo el personal </a:t>
            </a:r>
            <a:r>
              <a:rPr lang="es-DO" dirty="0">
                <a:latin typeface="Arial" pitchFamily="34" charset="0"/>
                <a:cs typeface="Arial" pitchFamily="34" charset="0"/>
              </a:rPr>
              <a:t>de las 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Fuerzas Armadas serán evaluados; </a:t>
            </a:r>
            <a:r>
              <a:rPr lang="es-DO" b="1" u="sng" dirty="0" smtClean="0">
                <a:latin typeface="Arial" pitchFamily="34" charset="0"/>
                <a:cs typeface="Arial" pitchFamily="34" charset="0"/>
              </a:rPr>
              <a:t>con excepción</a:t>
            </a:r>
            <a:r>
              <a:rPr lang="es-DO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de los </a:t>
            </a:r>
            <a:r>
              <a:rPr lang="es-DO" b="1" u="sng" dirty="0" smtClean="0">
                <a:latin typeface="Arial" pitchFamily="34" charset="0"/>
                <a:cs typeface="Arial" pitchFamily="34" charset="0"/>
              </a:rPr>
              <a:t>Cadetes, Guardiamarinas, Conscriptos y Grumetes.</a:t>
            </a:r>
            <a:endParaRPr lang="es-DO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214291"/>
            <a:ext cx="7358114" cy="728825"/>
          </a:xfrm>
          <a:prstGeom prst="rect">
            <a:avLst/>
          </a:prstGeom>
          <a:solidFill>
            <a:srgbClr val="E1FCD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984" tIns="49992" rIns="99984" bIns="49992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E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ALCANCE</a:t>
            </a:r>
            <a:endParaRPr lang="es-ES" sz="2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Resultado de imagen para asimilados militares republica dominic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421504"/>
            <a:ext cx="3071834" cy="157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IMG_28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500306"/>
            <a:ext cx="3000396" cy="171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"/>
            <a:ext cx="1428727" cy="9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2000240"/>
            <a:ext cx="8501122" cy="36471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200" b="1" dirty="0" smtClean="0">
                <a:latin typeface="Arial" pitchFamily="34" charset="0"/>
                <a:cs typeface="Arial" pitchFamily="34" charset="0"/>
              </a:rPr>
              <a:t>Evaluación de Desempeño</a:t>
            </a:r>
            <a:r>
              <a:rPr lang="es-DO" sz="2200" dirty="0" smtClean="0">
                <a:latin typeface="Arial" pitchFamily="34" charset="0"/>
                <a:cs typeface="Arial" pitchFamily="34" charset="0"/>
              </a:rPr>
              <a:t>: es </a:t>
            </a:r>
            <a:r>
              <a:rPr lang="es-DO" sz="2200" dirty="0">
                <a:latin typeface="Arial" pitchFamily="34" charset="0"/>
                <a:cs typeface="Arial" pitchFamily="34" charset="0"/>
              </a:rPr>
              <a:t>un proceso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continuo mediante el cual se determinan, valoran y califican, la conducta, destrezas, habilidades, conocimientos, actuaciones y en general el desarrollo profesional del personal de las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Fuerzas Armadas en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el </a:t>
            </a:r>
            <a:r>
              <a:rPr lang="es-ES" sz="2200" b="1" u="sng" dirty="0">
                <a:latin typeface="Arial" pitchFamily="34" charset="0"/>
                <a:cs typeface="Arial" pitchFamily="34" charset="0"/>
              </a:rPr>
              <a:t>ejercicio del mando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200" b="1" u="sng" dirty="0">
                <a:latin typeface="Arial" pitchFamily="34" charset="0"/>
                <a:cs typeface="Arial" pitchFamily="34" charset="0"/>
              </a:rPr>
              <a:t>función o asignación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determinada, a fin de medir de forma integral y sistemática las competencias y el rendimiento laboral en términos de calidad. </a:t>
            </a:r>
            <a:endParaRPr lang="es-DO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428596" y="1071546"/>
            <a:ext cx="8286808" cy="470292"/>
          </a:xfrm>
          <a:prstGeom prst="rect">
            <a:avLst/>
          </a:prstGeom>
          <a:solidFill>
            <a:srgbClr val="E1F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984" tIns="49992" rIns="99984" bIns="49992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CONCEPTO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DO" sz="1800" dirty="0">
                <a:latin typeface="Arial" pitchFamily="34" charset="0"/>
                <a:cs typeface="Arial" pitchFamily="34" charset="0"/>
              </a:rPr>
              <a:t>Fortalecer los principios, valores y desempeño profesional del personal, para garantizar que estén en la capacidad de cumplir con sus funciones con un alto grado de compromiso</a:t>
            </a:r>
            <a:r>
              <a:rPr lang="es-DO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DO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428628"/>
          </a:xfrm>
          <a:solidFill>
            <a:srgbClr val="E1FCDC"/>
          </a:solidFill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OBJETIVO GENERAL </a:t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endParaRPr lang="es-D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Resultado de imagen para armada de republica dominic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2" y="3071810"/>
            <a:ext cx="392909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6" name="AutoShape 10" descr="Resultado de imagen para fotos operaciones  del ejercito de republica  dominicana unicam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8" name="Picture 12" descr="https://conexiondigital.com.do/wp-content/uploads/2019/02/UNSET-8-800x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375049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-14290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214422"/>
            <a:ext cx="8572560" cy="46628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Mejorar los niveles de eficacia y la calidad del servicio que presta a la institución, relacionando el desempeño del individuo con las funciones asignadas en virtud de su cargo.</a:t>
            </a: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Evaluar </a:t>
            </a:r>
            <a:r>
              <a:rPr lang="es-DO" dirty="0">
                <a:latin typeface="Arial" pitchFamily="34" charset="0"/>
                <a:cs typeface="Arial" pitchFamily="34" charset="0"/>
              </a:rPr>
              <a:t>la calidad del trabajo para establecer mecanismos de mejora, incluyendo la detección de las necesidades de capacitación del personal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Mejorar de forma continua la profesionalización del personal que integra las Fuerzas Armadas.</a:t>
            </a: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Contribuir al fortalecimiento de nuestro sistema de gestión institucional.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571480"/>
            <a:ext cx="35719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DO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Específicos </a:t>
            </a:r>
            <a:endParaRPr lang="es-DO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158" y="1785926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b="1" u="sng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es-DO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DO" b="1" u="sng" dirty="0" smtClean="0">
                <a:latin typeface="Arial" pitchFamily="34" charset="0"/>
                <a:cs typeface="Arial" pitchFamily="34" charset="0"/>
              </a:rPr>
              <a:t>evaluación de desempeño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DO" dirty="0">
                <a:latin typeface="Arial" pitchFamily="34" charset="0"/>
                <a:cs typeface="Arial" pitchFamily="34" charset="0"/>
              </a:rPr>
              <a:t>estará bajo la supervisión del Inspector General de las Fuerzas Armadas. </a:t>
            </a: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DO" dirty="0">
                <a:latin typeface="Arial" pitchFamily="34" charset="0"/>
                <a:cs typeface="Arial" pitchFamily="34" charset="0"/>
              </a:rPr>
              <a:t>Comandantes Generales del ERD, ARD y FARD, a través de sus respectivos Inspectores Generales, 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supervisarán </a:t>
            </a:r>
            <a:r>
              <a:rPr lang="es-DO" dirty="0">
                <a:latin typeface="Arial" pitchFamily="34" charset="0"/>
                <a:cs typeface="Arial" pitchFamily="34" charset="0"/>
              </a:rPr>
              <a:t>el proceso de la evaluación de desempeño</a:t>
            </a:r>
            <a:r>
              <a:rPr lang="es-DO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endParaRPr lang="es-DO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latin typeface="Arial" pitchFamily="34" charset="0"/>
                <a:cs typeface="Arial" pitchFamily="34" charset="0"/>
              </a:rPr>
              <a:t>El J-1, Director de Personal del Estado Mayor Conjunto del MIDE, será el coordinador del inicio formal del proceso de la evaluación  de desempeño del personal de las FF.AA., hasta su conclusión.</a:t>
            </a:r>
            <a:endParaRPr lang="es-DO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1071546"/>
            <a:ext cx="8572559" cy="646331"/>
          </a:xfrm>
          <a:prstGeom prst="rect">
            <a:avLst/>
          </a:prstGeom>
          <a:solidFill>
            <a:srgbClr val="E1FCD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ASPECTOS GENERALES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66" y="0"/>
            <a:ext cx="2006534" cy="11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5645</TotalTime>
  <Words>921</Words>
  <Application>Microsoft Office PowerPoint</Application>
  <PresentationFormat>Presentación en pantalla (4:3)</PresentationFormat>
  <Paragraphs>146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Garamond</vt:lpstr>
      <vt:lpstr>Lucida Sans Unicode</vt:lpstr>
      <vt:lpstr>Verdana</vt:lpstr>
      <vt:lpstr>Wingdings</vt:lpstr>
      <vt:lpstr>Wingdings 2</vt:lpstr>
      <vt:lpstr>Wingdings 3</vt:lpstr>
      <vt:lpstr>Concurrencia</vt:lpstr>
      <vt:lpstr>Presentación de PowerPoint</vt:lpstr>
      <vt:lpstr>TEMAS</vt:lpstr>
      <vt:lpstr> MARCO LEGAL   </vt:lpstr>
      <vt:lpstr>Cont.</vt:lpstr>
      <vt:lpstr>Presentación de PowerPoint</vt:lpstr>
      <vt:lpstr>Presentación de PowerPoint</vt:lpstr>
      <vt:lpstr> OBJETIVO GENERAL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INSTRUMENTOS PARA LA EVALUACIÓN DE DESEMPEÑO</vt:lpstr>
      <vt:lpstr>Presentación de PowerPoint</vt:lpstr>
      <vt:lpstr>INSTRUCCIONES PARA UN PLAN DE MEJORA</vt:lpstr>
      <vt:lpstr>ERRORES QUE SE DEBEN EVITAR AL MOMENTO DE                           REALIZAR UNA  EVALUACIÓN </vt:lpstr>
      <vt:lpstr>ORGANIZACIÓN DEL PROCESO DE EVALUACIÓN DE DESEMPEÑO AL PERSONAL DE LAS FF.AA.</vt:lpstr>
      <vt:lpstr> FASES DE EJECUCIÓN DEL PROCESO DE EVALUACIÓN DE DESEMPEÑO AL PERSONAL DE LAS FF.AA.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Usuario16</dc:creator>
  <cp:lastModifiedBy>Ana Rosa Duran Rodriguez</cp:lastModifiedBy>
  <cp:revision>293</cp:revision>
  <cp:lastPrinted>2019-05-24T13:41:32Z</cp:lastPrinted>
  <dcterms:created xsi:type="dcterms:W3CDTF">2019-08-08T17:26:11Z</dcterms:created>
  <dcterms:modified xsi:type="dcterms:W3CDTF">2021-08-12T14:28:54Z</dcterms:modified>
</cp:coreProperties>
</file>